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5"/>
  </p:notesMasterIdLst>
  <p:sldIdLst>
    <p:sldId id="342" r:id="rId3"/>
    <p:sldId id="349" r:id="rId4"/>
    <p:sldId id="350" r:id="rId5"/>
    <p:sldId id="362" r:id="rId6"/>
    <p:sldId id="359" r:id="rId7"/>
    <p:sldId id="347" r:id="rId8"/>
    <p:sldId id="355" r:id="rId9"/>
    <p:sldId id="356" r:id="rId10"/>
    <p:sldId id="352" r:id="rId11"/>
    <p:sldId id="287" r:id="rId12"/>
    <p:sldId id="260" r:id="rId13"/>
    <p:sldId id="289" r:id="rId14"/>
    <p:sldId id="291" r:id="rId15"/>
    <p:sldId id="297" r:id="rId16"/>
    <p:sldId id="298" r:id="rId17"/>
    <p:sldId id="295" r:id="rId18"/>
    <p:sldId id="304" r:id="rId19"/>
    <p:sldId id="305" r:id="rId20"/>
    <p:sldId id="314" r:id="rId21"/>
    <p:sldId id="306" r:id="rId22"/>
    <p:sldId id="308" r:id="rId23"/>
    <p:sldId id="309" r:id="rId24"/>
    <p:sldId id="310" r:id="rId25"/>
    <p:sldId id="312" r:id="rId26"/>
    <p:sldId id="313" r:id="rId27"/>
    <p:sldId id="315" r:id="rId28"/>
    <p:sldId id="316" r:id="rId29"/>
    <p:sldId id="290" r:id="rId30"/>
    <p:sldId id="958" r:id="rId31"/>
    <p:sldId id="394" r:id="rId32"/>
    <p:sldId id="395" r:id="rId33"/>
    <p:sldId id="39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B73A0-5949-4AB0-B458-BD326E7A4348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</dgm:pt>
    <dgm:pt modelId="{AF456D89-6990-4229-B9CA-B1E0E0D98E6C}">
      <dgm:prSet phldrT="[Texte]"/>
      <dgm:spPr/>
      <dgm:t>
        <a:bodyPr/>
        <a:lstStyle/>
        <a:p>
          <a:r>
            <a:rPr lang="fr-FR" dirty="0" err="1"/>
            <a:t>Dataset</a:t>
          </a:r>
          <a:endParaRPr lang="fr-FR" dirty="0"/>
        </a:p>
      </dgm:t>
    </dgm:pt>
    <dgm:pt modelId="{8CB9698E-43D0-43F8-8ACD-F2CC105E18C1}" type="parTrans" cxnId="{BAADA88A-988E-4ECA-B2D7-67AA5B6A77E1}">
      <dgm:prSet/>
      <dgm:spPr/>
      <dgm:t>
        <a:bodyPr/>
        <a:lstStyle/>
        <a:p>
          <a:endParaRPr lang="fr-FR"/>
        </a:p>
      </dgm:t>
    </dgm:pt>
    <dgm:pt modelId="{6C837E37-F767-4198-AA6A-63FC62508D6B}" type="sibTrans" cxnId="{BAADA88A-988E-4ECA-B2D7-67AA5B6A77E1}">
      <dgm:prSet/>
      <dgm:spPr/>
      <dgm:t>
        <a:bodyPr/>
        <a:lstStyle/>
        <a:p>
          <a:endParaRPr lang="fr-FR"/>
        </a:p>
      </dgm:t>
    </dgm:pt>
    <dgm:pt modelId="{523FA534-9FD0-430F-AC97-FE3B685CE29A}">
      <dgm:prSet phldrT="[Texte]"/>
      <dgm:spPr/>
      <dgm:t>
        <a:bodyPr/>
        <a:lstStyle/>
        <a:p>
          <a:r>
            <a:rPr lang="fr-FR" dirty="0"/>
            <a:t>Choix du modèle et des paramètres d’entraînement</a:t>
          </a:r>
        </a:p>
      </dgm:t>
    </dgm:pt>
    <dgm:pt modelId="{7DE65443-484C-46EA-9326-F4AC965AEFA1}" type="parTrans" cxnId="{7778AAE9-6337-4368-A796-01E3CFCAA39E}">
      <dgm:prSet/>
      <dgm:spPr/>
      <dgm:t>
        <a:bodyPr/>
        <a:lstStyle/>
        <a:p>
          <a:endParaRPr lang="fr-FR"/>
        </a:p>
      </dgm:t>
    </dgm:pt>
    <dgm:pt modelId="{8AB1510B-2592-40E9-8D77-2524578E64FF}" type="sibTrans" cxnId="{7778AAE9-6337-4368-A796-01E3CFCAA39E}">
      <dgm:prSet/>
      <dgm:spPr/>
      <dgm:t>
        <a:bodyPr/>
        <a:lstStyle/>
        <a:p>
          <a:endParaRPr lang="fr-FR"/>
        </a:p>
      </dgm:t>
    </dgm:pt>
    <dgm:pt modelId="{3919277F-7F7D-4AB1-AC49-1075B7A4AEDD}">
      <dgm:prSet phldrT="[Texte]"/>
      <dgm:spPr/>
      <dgm:t>
        <a:bodyPr/>
        <a:lstStyle/>
        <a:p>
          <a:r>
            <a:rPr lang="fr-FR" dirty="0"/>
            <a:t>Entraînement du modèle</a:t>
          </a:r>
        </a:p>
      </dgm:t>
    </dgm:pt>
    <dgm:pt modelId="{8B5EC52C-9F85-42B3-9068-0B2E17C73536}" type="parTrans" cxnId="{171479A4-8FCC-40D2-8EC3-8065CDAE8404}">
      <dgm:prSet/>
      <dgm:spPr/>
      <dgm:t>
        <a:bodyPr/>
        <a:lstStyle/>
        <a:p>
          <a:endParaRPr lang="fr-FR"/>
        </a:p>
      </dgm:t>
    </dgm:pt>
    <dgm:pt modelId="{D1FED1CB-E935-418F-9D9C-252367B2200F}" type="sibTrans" cxnId="{171479A4-8FCC-40D2-8EC3-8065CDAE8404}">
      <dgm:prSet/>
      <dgm:spPr/>
      <dgm:t>
        <a:bodyPr/>
        <a:lstStyle/>
        <a:p>
          <a:endParaRPr lang="fr-FR"/>
        </a:p>
      </dgm:t>
    </dgm:pt>
    <dgm:pt modelId="{7A2CE23D-6161-4AB5-9574-510907503EAC}">
      <dgm:prSet phldrT="[Texte]"/>
      <dgm:spPr/>
      <dgm:t>
        <a:bodyPr/>
        <a:lstStyle/>
        <a:p>
          <a:r>
            <a:rPr lang="fr-FR" dirty="0"/>
            <a:t>Estimation des performances</a:t>
          </a:r>
        </a:p>
        <a:p>
          <a:r>
            <a:rPr lang="fr-FR" dirty="0"/>
            <a:t> sur un </a:t>
          </a:r>
          <a:r>
            <a:rPr lang="fr-FR" dirty="0" err="1"/>
            <a:t>dataset</a:t>
          </a:r>
          <a:r>
            <a:rPr lang="fr-FR" dirty="0"/>
            <a:t> indépendant</a:t>
          </a:r>
        </a:p>
      </dgm:t>
    </dgm:pt>
    <dgm:pt modelId="{4E772A39-1176-46D8-8A57-CA0F04FDF6A8}" type="parTrans" cxnId="{821CB6B4-D9DD-4D80-85B9-85269B72E32C}">
      <dgm:prSet/>
      <dgm:spPr/>
      <dgm:t>
        <a:bodyPr/>
        <a:lstStyle/>
        <a:p>
          <a:endParaRPr lang="fr-FR"/>
        </a:p>
      </dgm:t>
    </dgm:pt>
    <dgm:pt modelId="{D64CED18-F8F8-4DF8-A207-A317D8DCABE5}" type="sibTrans" cxnId="{821CB6B4-D9DD-4D80-85B9-85269B72E32C}">
      <dgm:prSet/>
      <dgm:spPr/>
      <dgm:t>
        <a:bodyPr/>
        <a:lstStyle/>
        <a:p>
          <a:endParaRPr lang="fr-FR"/>
        </a:p>
      </dgm:t>
    </dgm:pt>
    <dgm:pt modelId="{BA090704-B60F-4032-8F99-AF5B89FAEE18}" type="pres">
      <dgm:prSet presAssocID="{E5EB73A0-5949-4AB0-B458-BD326E7A4348}" presName="linearFlow" presStyleCnt="0">
        <dgm:presLayoutVars>
          <dgm:resizeHandles val="exact"/>
        </dgm:presLayoutVars>
      </dgm:prSet>
      <dgm:spPr/>
    </dgm:pt>
    <dgm:pt modelId="{8AA75D4D-6227-490C-A9BD-D194477A0B30}" type="pres">
      <dgm:prSet presAssocID="{AF456D89-6990-4229-B9CA-B1E0E0D98E6C}" presName="node" presStyleLbl="node1" presStyleIdx="0" presStyleCnt="4" custScaleX="242568" custLinFactNeighborX="0" custLinFactNeighborY="-7634">
        <dgm:presLayoutVars>
          <dgm:bulletEnabled val="1"/>
        </dgm:presLayoutVars>
      </dgm:prSet>
      <dgm:spPr/>
    </dgm:pt>
    <dgm:pt modelId="{08E8F2D6-4698-4DF3-8092-FB9BF5EE026C}" type="pres">
      <dgm:prSet presAssocID="{6C837E37-F767-4198-AA6A-63FC62508D6B}" presName="sibTrans" presStyleLbl="sibTrans2D1" presStyleIdx="0" presStyleCnt="3"/>
      <dgm:spPr/>
    </dgm:pt>
    <dgm:pt modelId="{764E43CB-BEAB-4842-B0F7-2070B98A7CBE}" type="pres">
      <dgm:prSet presAssocID="{6C837E37-F767-4198-AA6A-63FC62508D6B}" presName="connectorText" presStyleLbl="sibTrans2D1" presStyleIdx="0" presStyleCnt="3"/>
      <dgm:spPr/>
    </dgm:pt>
    <dgm:pt modelId="{1D0CDDE9-156A-4EA8-8F15-DBB2D7AE80D7}" type="pres">
      <dgm:prSet presAssocID="{523FA534-9FD0-430F-AC97-FE3B685CE29A}" presName="node" presStyleLbl="node1" presStyleIdx="1" presStyleCnt="4" custScaleX="242568">
        <dgm:presLayoutVars>
          <dgm:bulletEnabled val="1"/>
        </dgm:presLayoutVars>
      </dgm:prSet>
      <dgm:spPr/>
    </dgm:pt>
    <dgm:pt modelId="{9BE82A4F-0FAF-47FE-8A0C-7917460DF2EC}" type="pres">
      <dgm:prSet presAssocID="{8AB1510B-2592-40E9-8D77-2524578E64FF}" presName="sibTrans" presStyleLbl="sibTrans2D1" presStyleIdx="1" presStyleCnt="3"/>
      <dgm:spPr/>
    </dgm:pt>
    <dgm:pt modelId="{7D0A71B1-64AD-433D-B9B6-42E260EA17F7}" type="pres">
      <dgm:prSet presAssocID="{8AB1510B-2592-40E9-8D77-2524578E64FF}" presName="connectorText" presStyleLbl="sibTrans2D1" presStyleIdx="1" presStyleCnt="3"/>
      <dgm:spPr/>
    </dgm:pt>
    <dgm:pt modelId="{7471A3C0-6491-41CA-8A15-8486D9C81250}" type="pres">
      <dgm:prSet presAssocID="{3919277F-7F7D-4AB1-AC49-1075B7A4AEDD}" presName="node" presStyleLbl="node1" presStyleIdx="2" presStyleCnt="4" custScaleX="239561">
        <dgm:presLayoutVars>
          <dgm:bulletEnabled val="1"/>
        </dgm:presLayoutVars>
      </dgm:prSet>
      <dgm:spPr/>
    </dgm:pt>
    <dgm:pt modelId="{D9561DED-7378-4F7F-A39E-5B9F6A046FB9}" type="pres">
      <dgm:prSet presAssocID="{D1FED1CB-E935-418F-9D9C-252367B2200F}" presName="sibTrans" presStyleLbl="sibTrans2D1" presStyleIdx="2" presStyleCnt="3"/>
      <dgm:spPr/>
    </dgm:pt>
    <dgm:pt modelId="{D7616E4A-71EF-437B-884A-4CAC4E5020C4}" type="pres">
      <dgm:prSet presAssocID="{D1FED1CB-E935-418F-9D9C-252367B2200F}" presName="connectorText" presStyleLbl="sibTrans2D1" presStyleIdx="2" presStyleCnt="3"/>
      <dgm:spPr/>
    </dgm:pt>
    <dgm:pt modelId="{96B36C16-5180-49B7-AE90-463ABFD84C12}" type="pres">
      <dgm:prSet presAssocID="{7A2CE23D-6161-4AB5-9574-510907503EAC}" presName="node" presStyleLbl="node1" presStyleIdx="3" presStyleCnt="4" custScaleX="239561">
        <dgm:presLayoutVars>
          <dgm:bulletEnabled val="1"/>
        </dgm:presLayoutVars>
      </dgm:prSet>
      <dgm:spPr/>
    </dgm:pt>
  </dgm:ptLst>
  <dgm:cxnLst>
    <dgm:cxn modelId="{725FFC08-445A-4B7C-87A4-9B264DDA179D}" type="presOf" srcId="{6C837E37-F767-4198-AA6A-63FC62508D6B}" destId="{764E43CB-BEAB-4842-B0F7-2070B98A7CBE}" srcOrd="1" destOrd="0" presId="urn:microsoft.com/office/officeart/2005/8/layout/process2"/>
    <dgm:cxn modelId="{5B3EB01C-2A6C-4F6D-8CB4-39F134AB6F8E}" type="presOf" srcId="{523FA534-9FD0-430F-AC97-FE3B685CE29A}" destId="{1D0CDDE9-156A-4EA8-8F15-DBB2D7AE80D7}" srcOrd="0" destOrd="0" presId="urn:microsoft.com/office/officeart/2005/8/layout/process2"/>
    <dgm:cxn modelId="{1D899F23-3709-4BD8-BF0F-EC0E1D199A3E}" type="presOf" srcId="{6C837E37-F767-4198-AA6A-63FC62508D6B}" destId="{08E8F2D6-4698-4DF3-8092-FB9BF5EE026C}" srcOrd="0" destOrd="0" presId="urn:microsoft.com/office/officeart/2005/8/layout/process2"/>
    <dgm:cxn modelId="{9DCEDE23-4986-4473-A76F-3335172DD130}" type="presOf" srcId="{8AB1510B-2592-40E9-8D77-2524578E64FF}" destId="{9BE82A4F-0FAF-47FE-8A0C-7917460DF2EC}" srcOrd="0" destOrd="0" presId="urn:microsoft.com/office/officeart/2005/8/layout/process2"/>
    <dgm:cxn modelId="{02FB8F27-D350-4F90-AED6-298FE626853B}" type="presOf" srcId="{D1FED1CB-E935-418F-9D9C-252367B2200F}" destId="{D9561DED-7378-4F7F-A39E-5B9F6A046FB9}" srcOrd="0" destOrd="0" presId="urn:microsoft.com/office/officeart/2005/8/layout/process2"/>
    <dgm:cxn modelId="{222F4639-B955-4EE8-8D0D-1C03A3AC4EDC}" type="presOf" srcId="{3919277F-7F7D-4AB1-AC49-1075B7A4AEDD}" destId="{7471A3C0-6491-41CA-8A15-8486D9C81250}" srcOrd="0" destOrd="0" presId="urn:microsoft.com/office/officeart/2005/8/layout/process2"/>
    <dgm:cxn modelId="{F28D1188-0C64-4743-ABC3-967683E2C29F}" type="presOf" srcId="{E5EB73A0-5949-4AB0-B458-BD326E7A4348}" destId="{BA090704-B60F-4032-8F99-AF5B89FAEE18}" srcOrd="0" destOrd="0" presId="urn:microsoft.com/office/officeart/2005/8/layout/process2"/>
    <dgm:cxn modelId="{BAADA88A-988E-4ECA-B2D7-67AA5B6A77E1}" srcId="{E5EB73A0-5949-4AB0-B458-BD326E7A4348}" destId="{AF456D89-6990-4229-B9CA-B1E0E0D98E6C}" srcOrd="0" destOrd="0" parTransId="{8CB9698E-43D0-43F8-8ACD-F2CC105E18C1}" sibTransId="{6C837E37-F767-4198-AA6A-63FC62508D6B}"/>
    <dgm:cxn modelId="{955B738B-450F-41B9-A146-68A4F1209312}" type="presOf" srcId="{7A2CE23D-6161-4AB5-9574-510907503EAC}" destId="{96B36C16-5180-49B7-AE90-463ABFD84C12}" srcOrd="0" destOrd="0" presId="urn:microsoft.com/office/officeart/2005/8/layout/process2"/>
    <dgm:cxn modelId="{171479A4-8FCC-40D2-8EC3-8065CDAE8404}" srcId="{E5EB73A0-5949-4AB0-B458-BD326E7A4348}" destId="{3919277F-7F7D-4AB1-AC49-1075B7A4AEDD}" srcOrd="2" destOrd="0" parTransId="{8B5EC52C-9F85-42B3-9068-0B2E17C73536}" sibTransId="{D1FED1CB-E935-418F-9D9C-252367B2200F}"/>
    <dgm:cxn modelId="{E6F76FA6-5444-4258-B67A-9FD5B72FD002}" type="presOf" srcId="{AF456D89-6990-4229-B9CA-B1E0E0D98E6C}" destId="{8AA75D4D-6227-490C-A9BD-D194477A0B30}" srcOrd="0" destOrd="0" presId="urn:microsoft.com/office/officeart/2005/8/layout/process2"/>
    <dgm:cxn modelId="{821CB6B4-D9DD-4D80-85B9-85269B72E32C}" srcId="{E5EB73A0-5949-4AB0-B458-BD326E7A4348}" destId="{7A2CE23D-6161-4AB5-9574-510907503EAC}" srcOrd="3" destOrd="0" parTransId="{4E772A39-1176-46D8-8A57-CA0F04FDF6A8}" sibTransId="{D64CED18-F8F8-4DF8-A207-A317D8DCABE5}"/>
    <dgm:cxn modelId="{F817B5BF-3694-496F-B43B-2A3803358AE6}" type="presOf" srcId="{D1FED1CB-E935-418F-9D9C-252367B2200F}" destId="{D7616E4A-71EF-437B-884A-4CAC4E5020C4}" srcOrd="1" destOrd="0" presId="urn:microsoft.com/office/officeart/2005/8/layout/process2"/>
    <dgm:cxn modelId="{7778AAE9-6337-4368-A796-01E3CFCAA39E}" srcId="{E5EB73A0-5949-4AB0-B458-BD326E7A4348}" destId="{523FA534-9FD0-430F-AC97-FE3B685CE29A}" srcOrd="1" destOrd="0" parTransId="{7DE65443-484C-46EA-9326-F4AC965AEFA1}" sibTransId="{8AB1510B-2592-40E9-8D77-2524578E64FF}"/>
    <dgm:cxn modelId="{EE7F05F9-BB58-4468-BD0F-1293FE368FF0}" type="presOf" srcId="{8AB1510B-2592-40E9-8D77-2524578E64FF}" destId="{7D0A71B1-64AD-433D-B9B6-42E260EA17F7}" srcOrd="1" destOrd="0" presId="urn:microsoft.com/office/officeart/2005/8/layout/process2"/>
    <dgm:cxn modelId="{E6131A32-613F-4E81-981D-1134C4EA26DC}" type="presParOf" srcId="{BA090704-B60F-4032-8F99-AF5B89FAEE18}" destId="{8AA75D4D-6227-490C-A9BD-D194477A0B30}" srcOrd="0" destOrd="0" presId="urn:microsoft.com/office/officeart/2005/8/layout/process2"/>
    <dgm:cxn modelId="{14DAEFC4-482B-4AE9-BD0A-8C4137B44777}" type="presParOf" srcId="{BA090704-B60F-4032-8F99-AF5B89FAEE18}" destId="{08E8F2D6-4698-4DF3-8092-FB9BF5EE026C}" srcOrd="1" destOrd="0" presId="urn:microsoft.com/office/officeart/2005/8/layout/process2"/>
    <dgm:cxn modelId="{A960C1B9-8384-4A15-8638-9468EAFD3072}" type="presParOf" srcId="{08E8F2D6-4698-4DF3-8092-FB9BF5EE026C}" destId="{764E43CB-BEAB-4842-B0F7-2070B98A7CBE}" srcOrd="0" destOrd="0" presId="urn:microsoft.com/office/officeart/2005/8/layout/process2"/>
    <dgm:cxn modelId="{4D51C44E-FCF3-4C4E-985E-48A433C0CC8F}" type="presParOf" srcId="{BA090704-B60F-4032-8F99-AF5B89FAEE18}" destId="{1D0CDDE9-156A-4EA8-8F15-DBB2D7AE80D7}" srcOrd="2" destOrd="0" presId="urn:microsoft.com/office/officeart/2005/8/layout/process2"/>
    <dgm:cxn modelId="{090482E3-E2C3-4D55-8299-BCB593D81BD3}" type="presParOf" srcId="{BA090704-B60F-4032-8F99-AF5B89FAEE18}" destId="{9BE82A4F-0FAF-47FE-8A0C-7917460DF2EC}" srcOrd="3" destOrd="0" presId="urn:microsoft.com/office/officeart/2005/8/layout/process2"/>
    <dgm:cxn modelId="{BA0746C7-1E65-483B-9EB5-EBE010C40148}" type="presParOf" srcId="{9BE82A4F-0FAF-47FE-8A0C-7917460DF2EC}" destId="{7D0A71B1-64AD-433D-B9B6-42E260EA17F7}" srcOrd="0" destOrd="0" presId="urn:microsoft.com/office/officeart/2005/8/layout/process2"/>
    <dgm:cxn modelId="{66646804-FAE7-43D5-A7B3-321736EE71F9}" type="presParOf" srcId="{BA090704-B60F-4032-8F99-AF5B89FAEE18}" destId="{7471A3C0-6491-41CA-8A15-8486D9C81250}" srcOrd="4" destOrd="0" presId="urn:microsoft.com/office/officeart/2005/8/layout/process2"/>
    <dgm:cxn modelId="{A853C7A3-2FC2-4C6F-9569-95050F130E86}" type="presParOf" srcId="{BA090704-B60F-4032-8F99-AF5B89FAEE18}" destId="{D9561DED-7378-4F7F-A39E-5B9F6A046FB9}" srcOrd="5" destOrd="0" presId="urn:microsoft.com/office/officeart/2005/8/layout/process2"/>
    <dgm:cxn modelId="{D060115F-6F95-44F2-8801-6F498D661877}" type="presParOf" srcId="{D9561DED-7378-4F7F-A39E-5B9F6A046FB9}" destId="{D7616E4A-71EF-437B-884A-4CAC4E5020C4}" srcOrd="0" destOrd="0" presId="urn:microsoft.com/office/officeart/2005/8/layout/process2"/>
    <dgm:cxn modelId="{982FDF1F-79C3-4659-AF6D-ACA543DAE1E3}" type="presParOf" srcId="{BA090704-B60F-4032-8F99-AF5B89FAEE18}" destId="{96B36C16-5180-49B7-AE90-463ABFD84C1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75D4D-6227-490C-A9BD-D194477A0B30}">
      <dsp:nvSpPr>
        <dsp:cNvPr id="0" name=""/>
        <dsp:cNvSpPr/>
      </dsp:nvSpPr>
      <dsp:spPr>
        <a:xfrm>
          <a:off x="1738868" y="0"/>
          <a:ext cx="4297456" cy="984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Dataset</a:t>
          </a:r>
          <a:endParaRPr lang="fr-FR" sz="1900" kern="1200" dirty="0"/>
        </a:p>
      </dsp:txBody>
      <dsp:txXfrm>
        <a:off x="1767696" y="28828"/>
        <a:ext cx="4239800" cy="926594"/>
      </dsp:txXfrm>
    </dsp:sp>
    <dsp:sp modelId="{08E8F2D6-4698-4DF3-8092-FB9BF5EE026C}">
      <dsp:nvSpPr>
        <dsp:cNvPr id="0" name=""/>
        <dsp:cNvSpPr/>
      </dsp:nvSpPr>
      <dsp:spPr>
        <a:xfrm rot="5400000">
          <a:off x="3702057" y="1010179"/>
          <a:ext cx="371078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3754723" y="1046096"/>
        <a:ext cx="265748" cy="259755"/>
      </dsp:txXfrm>
    </dsp:sp>
    <dsp:sp modelId="{1D0CDDE9-156A-4EA8-8F15-DBB2D7AE80D7}">
      <dsp:nvSpPr>
        <dsp:cNvPr id="0" name=""/>
        <dsp:cNvSpPr/>
      </dsp:nvSpPr>
      <dsp:spPr>
        <a:xfrm>
          <a:off x="1738868" y="1479020"/>
          <a:ext cx="4297456" cy="984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Choix du modèle et des paramètres d’entraînement</a:t>
          </a:r>
        </a:p>
      </dsp:txBody>
      <dsp:txXfrm>
        <a:off x="1767696" y="1507848"/>
        <a:ext cx="4239800" cy="926594"/>
      </dsp:txXfrm>
    </dsp:sp>
    <dsp:sp modelId="{9BE82A4F-0FAF-47FE-8A0C-7917460DF2EC}">
      <dsp:nvSpPr>
        <dsp:cNvPr id="0" name=""/>
        <dsp:cNvSpPr/>
      </dsp:nvSpPr>
      <dsp:spPr>
        <a:xfrm rot="5400000">
          <a:off x="3703050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3754723" y="2524786"/>
        <a:ext cx="265748" cy="258365"/>
      </dsp:txXfrm>
    </dsp:sp>
    <dsp:sp modelId="{7471A3C0-6491-41CA-8A15-8486D9C81250}">
      <dsp:nvSpPr>
        <dsp:cNvPr id="0" name=""/>
        <dsp:cNvSpPr/>
      </dsp:nvSpPr>
      <dsp:spPr>
        <a:xfrm>
          <a:off x="1765505" y="2955396"/>
          <a:ext cx="4244182" cy="984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Entraînement du modèle</a:t>
          </a:r>
        </a:p>
      </dsp:txBody>
      <dsp:txXfrm>
        <a:off x="1794333" y="2984224"/>
        <a:ext cx="4186526" cy="926594"/>
      </dsp:txXfrm>
    </dsp:sp>
    <dsp:sp modelId="{D9561DED-7378-4F7F-A39E-5B9F6A046FB9}">
      <dsp:nvSpPr>
        <dsp:cNvPr id="0" name=""/>
        <dsp:cNvSpPr/>
      </dsp:nvSpPr>
      <dsp:spPr>
        <a:xfrm rot="5400000">
          <a:off x="3703050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3754723" y="4001161"/>
        <a:ext cx="265748" cy="258365"/>
      </dsp:txXfrm>
    </dsp:sp>
    <dsp:sp modelId="{96B36C16-5180-49B7-AE90-463ABFD84C12}">
      <dsp:nvSpPr>
        <dsp:cNvPr id="0" name=""/>
        <dsp:cNvSpPr/>
      </dsp:nvSpPr>
      <dsp:spPr>
        <a:xfrm>
          <a:off x="1765505" y="4431771"/>
          <a:ext cx="4244182" cy="984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Estimation des performances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sur un </a:t>
          </a:r>
          <a:r>
            <a:rPr lang="fr-FR" sz="1800" kern="1200" dirty="0" err="1"/>
            <a:t>dataset</a:t>
          </a:r>
          <a:r>
            <a:rPr lang="fr-FR" sz="1800" kern="1200" dirty="0"/>
            <a:t> indépendant</a:t>
          </a:r>
        </a:p>
      </dsp:txBody>
      <dsp:txXfrm>
        <a:off x="1794333" y="4460599"/>
        <a:ext cx="4186526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DC6E6-7ECE-415C-AB02-2820A55961AD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52426-8FA8-43C6-9291-4FA522824B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28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676059-25EA-181F-6939-EA4416181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53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1CCE0D9-F24B-22C8-F24F-A4E820507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15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143B97-752C-5450-4A12-0D84EA092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3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2F0AE-24C0-C017-1116-A0084827B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987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FCDEB8-80DB-BF0D-B090-7F06F0A99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9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470FA1-9E0B-2058-0D09-5D5C8D443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0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596206-D015-11CA-0AE0-2197DA81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29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0270D5-0C8A-B8B9-3355-5E738263E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957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C15339-1560-677A-93E2-17DDB40DC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45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68DA8E-7B37-78C5-75BF-FF5DF1474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787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07D9ED-5EFE-5531-2493-001D526B4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C8C1D3-B1E8-63BC-411B-40E1F0C4B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075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75CB45-C161-72FF-CE4D-D8F51D6B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118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49329E-AC8A-730C-6F4D-DF61D8829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152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5A352D-F0C9-81A2-C41C-B4DA744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80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9708D3-C3D5-A6E6-8D1E-FC05C1E57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1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39EE6A-BDBF-BC2F-57A0-D2D31F69B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525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4C4A6E-A852-316D-F9DC-BB2C0258C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29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1DE914-13B7-2340-95E5-3908B4C19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9D54-7EF9-454C-A0BC-402E281B7EC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22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b5edf31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bb5edf31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067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b5edf31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bb5edf31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2508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http://staff.univ-batna2.dz/sites/default/files/merzougui_ghalia/files/support_de_cours_-deep_learning-chapitre3-cnn.pdf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B8C08-7956-4311-86C0-0A4413D329D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20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69C0A1-9B58-41F9-C1D8-FC99C924B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0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3D87D7-E4EB-31F2-8BC1-9BA99EC75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5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FB071B-04CE-27AF-B97A-BF8B57073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117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D41277-8843-BDCC-BD5E-2681DDA61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189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A4878C-78BC-F4E3-0476-199B76EDF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0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6A715C-6798-01CB-7B04-AC848954B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42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a6240f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a6240f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705C1B-8F8E-AD3B-687E-326C42504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9D54-7EF9-454C-A0BC-402E281B7EC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42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3A201-C396-0A08-493F-EE9A21DC5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5F18A2-06B3-B552-B134-2E6BBEFB3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DF506B-4439-12B7-221C-CE250B2E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A07DD8-7E02-37A8-4563-AEA4648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276BCB-C33E-6389-3568-96F8978B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96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0ED3A-2D12-C9F2-EE1C-87997FE7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691281-890B-AF05-C4C2-A2AE26DE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406C8A-D4FA-D81C-CD29-F5607A50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AA6E3-BAC7-BAAF-6DAD-F0F3A13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72FD9D-3411-6EA4-810A-69270FE0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0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0DFB25-5656-E916-3DA6-EBC3323E1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72F793-B42F-49F6-D0E7-A508EB872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F198FE-024C-FA8C-DD71-0C810CF1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DA04EB-E3E1-6BA1-9B67-13FEC26F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FD949A-D025-090C-6102-E237CF20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690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68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25069-AE5E-82BC-436B-86D2F093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BDA46F-609A-8EC4-2211-7076D48A7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FE236D-0871-2B76-4B2F-914A0F28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929052-4CCB-8523-561F-A97FB458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39E40-8070-8F5B-D857-502A24CC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860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B96CF-9EBB-A1FF-B704-CBEB0AE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CC089-3D39-0E2C-6662-21081EDC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166DC-FF02-099D-8DB6-7FA93C91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0C1035-FE5E-B970-81AD-69C88339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A613E2-50A0-FF08-E0EC-563BD9C3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42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E0969-1B5A-DA93-B6E3-13A5A878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4F1B59-37DC-0251-7DB0-5E87938B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B16BB2-1592-FD07-6EA9-614C405A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7F25D5-F658-C740-F2B3-E98986CA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935CCC-0DE9-05D4-62EC-58155DCB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615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7DC17-95F2-84DF-C713-CF9853F6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C8DB7-2FE8-B0C0-862B-0898F2FE0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C73899-A24F-0596-D680-0350D004A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62588-62B2-2109-4F3B-473217E8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03021E-0E93-151E-C355-D121BEC7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FA6F3D-7A25-5D12-C8F4-D51C8223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98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CA7F2-39C2-F9A4-D2FF-8A7CB01C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F7550F-093F-9B98-B505-337B0F6B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C532E-23CC-7A0B-BAA3-06B4867D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3971CD-E45E-622B-B232-C4C9E6F6E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A5AA188-5F05-C03D-10FC-AA3674C37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19ACBA-8355-B541-2BB4-21B8BC93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6D9643D-0745-85B4-5155-AC1CCBEF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7AF1E3-9118-3E95-AFD5-E8266AA8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93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18115-8986-5370-E46D-447FD943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F1184A-E4C5-AA10-EFC2-D9A19A2A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AC9FEA-B608-8D21-C71A-A6FAC266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545F4F-15E9-20FC-44F5-5DE2A25E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682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3ED394C-CEAF-7D53-C24D-6BB19DD7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9C05FE-9E04-8277-7634-CF4CF5E8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E3FECD-13ED-7DB0-AC3D-82A166BA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16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1E405-0477-70C1-2CCB-21B01386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629623-5198-0063-E5D1-F5E996735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473A50-346F-C6D1-7A4D-F9DA2C4F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11B461-A44F-B2F8-98AA-99C8A59D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1A5F9B-AEF3-734F-1FCB-8EEDB30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B11DC-F02A-16E1-2E12-A9DF59D3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7C1BD8-394C-E57A-485C-7BBEEC37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7D8090A-25A1-4EB0-4E14-B047EE80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6D774B-CB58-54E0-3E07-8C7842C1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3BF27E-5A36-A6CD-B73C-149DE7BC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DD2783-29B0-D78B-C388-B9D25D1F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71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31AA7-C136-CC34-6D5B-8CA83BDA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7DA517-E64E-2CBC-910F-623DC6759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90F514-0F27-12D6-02D6-F08E95582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345D82-F729-01C8-0946-62B25817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96E292-8799-E798-E048-73597741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D24573-3AB3-4E99-40F8-60AA884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41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10A08-23BE-D3A4-D8B2-DDCB3211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CB8D0B-431E-3A6D-2280-79BADEBCE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C7CA66-832E-D285-27B8-5C9B706A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B454D2-EC64-C2A3-C8ED-255CA52C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AE779-9EFD-C229-CC93-51EE6E4E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812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3AD98D-D322-CE71-9DE1-2006247D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272E1D-1676-517D-B0D3-8DD231E3B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8C422-6B4B-7365-1C23-893B3746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414EC-9DA2-8360-A380-5C3208B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A0ADD-E624-C859-20EF-BD1F566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553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98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71725-353F-543B-2BF4-750DE7AB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4EBC45-7A28-4438-E1E7-60C6777ED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499EFF-3B1E-4A12-493A-33D295C9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EEAB41-EFCD-50BF-B914-6B4B2AA2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896BF3-AF39-189D-B158-2AFF5AB9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35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F4056-A9B1-21D4-B5A1-E237757D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4F7908-AEA9-2837-EB4E-22D5062A3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651D46-D612-B50C-8DE2-BAC16677B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3E9B15-6259-4BA3-558E-6BFCED01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BF7E24-0509-C5EC-5692-DD25458E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878543-400B-1DC4-E1C1-8641FA0A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17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A064A-3003-A24C-375C-8E64BBFF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4C3806-8EED-94B9-EB61-C03F90EB5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7F0EDC-4AB1-7EF0-CFE0-D011E75C7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4760E-7F5D-FE9E-2644-83F33D9DA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924256-AF9E-6019-B3D1-9C4BE556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E9C629-AE94-1765-302E-1277F1F2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B7FB2B-5938-2CB1-3DDC-DECE94CF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B9F6C6-E0EF-E656-279F-CB786166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78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4FF852-D0F4-E9E8-9539-39CF3F9F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32CCC5-E283-B06D-7343-272DAD74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E023B4-0692-B48F-B8C0-49B3F26D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77D5B8-9F08-CE58-B880-A785357E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88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B1BC7E9-6D47-3E78-7DF6-297880FD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A2497F3-D91D-45F3-34B5-EA756424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48AF58-3328-BB08-44C0-D87A2E1C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1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2889F-B2C6-1CAF-2BB9-472B9DF5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656EA9-1F32-8201-93E7-05CF21FE9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807386-946A-7D0F-EA05-12E86C45C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7CD7A0-07BC-0CE5-D091-ECA440A1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A498F6D-2BB8-BD8A-D28D-E3038612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A2C383-C853-1554-E3DD-DFE931F4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6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028EA-9E54-D754-B187-17A2421F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DAE300-BFC6-0864-21F7-4ABBEB9F6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3F061C-8294-16E6-14C3-3033D356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6A9F4D-E03A-3DDE-C093-D5AC66D2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0A1DF3-AC48-1F0A-89E0-F71D3076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954E10-BCE6-2118-8420-86971794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79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EE45C0-3C3F-1C43-531D-7E5C6119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FD1E77-60C6-D6BE-8409-C1C5754CC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314CAF-944A-CDA3-E4CF-5FC99C8A6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F4BAD-6F44-4B95-9348-2897CB534E6F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248768-4B84-F38B-0F62-214B047AD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42B2E7-45B7-C7DC-F572-A290F9F17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0BCB9-14F8-42EC-80BA-12CAC76DD0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77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E1C916-E828-9224-33B8-A570477C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4E0F0B-C2B4-7EF0-3B3B-2AD9839E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50B17D-ECD4-BAB1-97A0-3209E6801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8CBB7D-5671-B184-F4F5-26B9FFBCC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9E3F0B-7BD4-FD9C-EBC0-A722763B2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598D-FA96-4389-BD63-619D3C88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78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s.stanford.edu/memoriam/professor-arthur-samue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hyperlink" Target="https://lejournal.cnrs.fr/articles/une-ia-juge-de-beaute-des-poissons-tropicaux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hyperlink" Target="https://theconversation.com/radiologie-pourquoi-lia-na-toujours-pas-remplace-le-medecin-185319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www.ey.com/fr_fr/health/intelligence-artificielle-et-medecins-qui-va-gagner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lemonde.fr/pixels/article/2022/09/02/quand-la-fiction-dessine-l-avenir-de-l-intelligence-artificielle-de-frankenstein-a-terminator_6140020_4408996.html" TargetMode="External"/><Relationship Id="rId9" Type="http://schemas.openxmlformats.org/officeDocument/2006/relationships/hyperlink" Target="https://www.lemonde.fr/blog/huet/2017/01/28/faut-il-avoir-peur-de-lintelligence-artificielle/" TargetMode="External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8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8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8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svg"/><Relationship Id="rId3" Type="http://schemas.openxmlformats.org/officeDocument/2006/relationships/image" Target="../media/image78.png"/><Relationship Id="rId7" Type="http://schemas.openxmlformats.org/officeDocument/2006/relationships/image" Target="../media/image23.sv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11" Type="http://schemas.openxmlformats.org/officeDocument/2006/relationships/image" Target="../media/image500.png"/><Relationship Id="rId5" Type="http://schemas.openxmlformats.org/officeDocument/2006/relationships/image" Target="../media/image21.svg"/><Relationship Id="rId15" Type="http://schemas.openxmlformats.org/officeDocument/2006/relationships/image" Target="../media/image86.svg"/><Relationship Id="rId4" Type="http://schemas.openxmlformats.org/officeDocument/2006/relationships/image" Target="../media/image20.png"/><Relationship Id="rId9" Type="http://schemas.openxmlformats.org/officeDocument/2006/relationships/image" Target="../media/image82.svg"/><Relationship Id="rId1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2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0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svg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trategie.gouv.fr/sites/strategie.gouv.fr/files/atoms/files/revue_personnel_-s._benhamou-_intelligence_artificielle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r.statista.com/infographie/17800/big-data-evolution-volume-donnees-numeriques-genere-dans-le-monde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07345" y="1400961"/>
            <a:ext cx="11177310" cy="44095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algn="ctr">
              <a:buNone/>
            </a:pPr>
            <a:endParaRPr lang="fr-FR" sz="4400" dirty="0"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fr-FR" sz="4400" dirty="0"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Journée formation IA en biologie médicale</a:t>
            </a:r>
          </a:p>
          <a:p>
            <a:pPr marL="0" indent="0" algn="ctr">
              <a:buNone/>
            </a:pPr>
            <a:endParaRPr lang="fr-FR" sz="1100" dirty="0"/>
          </a:p>
          <a:p>
            <a:pPr marL="0" indent="0" algn="ctr">
              <a:buNone/>
            </a:pPr>
            <a:r>
              <a:rPr lang="fr-FR" sz="4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pPr marL="0" indent="0" algn="ctr">
              <a:buNone/>
            </a:pPr>
            <a:endParaRPr lang="fr-FR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endParaRPr lang="fr-FR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fr-FR" sz="3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Dr Alexandre Godmer</a:t>
            </a:r>
          </a:p>
          <a:p>
            <a:pPr marL="0" indent="0" algn="ctr">
              <a:buNone/>
            </a:pPr>
            <a:r>
              <a:rPr lang="fr-FR" sz="3200" dirty="0">
                <a:latin typeface="Times" panose="02020603050405020304" pitchFamily="18" charset="0"/>
                <a:cs typeface="Times" panose="02020603050405020304" pitchFamily="18" charset="0"/>
              </a:rPr>
              <a:t>Dr Guillaume Bachelot</a:t>
            </a:r>
            <a:endParaRPr sz="3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DF0759-05D1-A6A4-874B-8105ACA4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6" y="0"/>
            <a:ext cx="3570521" cy="111264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B2A02A7-D577-1F18-CBC0-D240C77A2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5" y="5336230"/>
            <a:ext cx="3570521" cy="141893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A9675FE-11FD-11E3-3F91-B1D04BA9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8" y="5275634"/>
            <a:ext cx="3179119" cy="12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fficher l’image source">
            <a:extLst>
              <a:ext uri="{FF2B5EF4-FFF2-40B4-BE49-F238E27FC236}">
                <a16:creationId xmlns:a16="http://schemas.microsoft.com/office/drawing/2014/main" id="{529753B4-E84F-A569-0AC7-3C62F789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93" y="0"/>
            <a:ext cx="3997407" cy="16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BF6FC06-B968-A512-7B98-B5DA997951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" r="3449" b="7318"/>
          <a:stretch/>
        </p:blipFill>
        <p:spPr>
          <a:xfrm>
            <a:off x="5171227" y="5211909"/>
            <a:ext cx="1700689" cy="1451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026D-310C-848E-9D52-BC5840641711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555C78B-069B-CBCF-144C-453A7CE28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227" y="292582"/>
            <a:ext cx="2348524" cy="8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14414" y="201998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(7) : La santé numérique (e-santé, </a:t>
            </a:r>
            <a:r>
              <a:rPr lang="fr-FR" sz="2800" dirty="0" err="1"/>
              <a:t>eHealth</a:t>
            </a:r>
            <a:r>
              <a:rPr lang="fr-FR" sz="2800" dirty="0"/>
              <a:t>) :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998483"/>
            <a:ext cx="11360800" cy="4708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Définition  (OMS) (https://www.who.int/observatories/global-observatory-for-ehealth) :</a:t>
            </a:r>
          </a:p>
          <a:p>
            <a:pPr marL="152396" indent="0">
              <a:buNone/>
            </a:pPr>
            <a:r>
              <a:rPr lang="fr-FR" sz="1800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	«  </a:t>
            </a:r>
            <a:r>
              <a:rPr lang="en-US" sz="1800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eHealth is the use of information and communication technologies (ICT) for health </a:t>
            </a:r>
            <a:r>
              <a:rPr lang="fr-FR" sz="1800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»</a:t>
            </a:r>
            <a:endParaRPr lang="fr-FR" sz="18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Englobe de nombreuses technologies faisant appel à la programmation informatique (codage)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8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Intelligence Artificielle (IA)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Appareils connectés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Applications mobiles (</a:t>
            </a:r>
            <a:r>
              <a:rPr lang="fr-FR" sz="18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mHealth</a:t>
            </a:r>
            <a:r>
              <a:rPr lang="fr-FR" sz="18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</a:p>
          <a:p>
            <a:pPr marL="0" indent="0">
              <a:spcAft>
                <a:spcPts val="1600"/>
              </a:spcAft>
              <a:buNone/>
            </a:pPr>
            <a:endParaRPr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131AFD-8D94-289B-C342-2F14B893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" y="3015039"/>
            <a:ext cx="1999090" cy="25770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82FA4D-274D-722F-A40A-1CD561BA3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2" r="8390"/>
          <a:stretch/>
        </p:blipFill>
        <p:spPr>
          <a:xfrm>
            <a:off x="3740388" y="3042475"/>
            <a:ext cx="4046229" cy="24141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8E1ECB-7BB5-DE54-C213-F7D311603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06" y="2176820"/>
            <a:ext cx="2926777" cy="32514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31B049-2CF5-5F39-9F03-FD0F01B0B7BD}"/>
              </a:ext>
            </a:extLst>
          </p:cNvPr>
          <p:cNvSpPr/>
          <p:nvPr/>
        </p:nvSpPr>
        <p:spPr>
          <a:xfrm>
            <a:off x="7851942" y="5365197"/>
            <a:ext cx="3989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Bukowski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M.,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Farkas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R.,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Beyan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O. </a:t>
            </a: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et al.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Implementation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of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eHealth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and AI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integrated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diagnostics with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multidisciplinary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digitized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data: are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we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ready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from an international perspective?. </a:t>
            </a:r>
            <a:r>
              <a:rPr kumimoji="0" lang="fr-FR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Eur</a:t>
            </a: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fr-FR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Radiol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30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5510–5524 (2020). https://doi.org/10.1007/s00330-020-06874-x</a:t>
            </a:r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B25AA-230A-25A8-52D3-25777DCBDB67}"/>
              </a:ext>
            </a:extLst>
          </p:cNvPr>
          <p:cNvSpPr/>
          <p:nvPr/>
        </p:nvSpPr>
        <p:spPr>
          <a:xfrm>
            <a:off x="3893171" y="5475368"/>
            <a:ext cx="3698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Esteva A,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Kuprel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B,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Novoa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RA, Ko J,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Swetter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SM,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Blau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HM,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Thrun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S.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Dermatologist-level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classification of skin cancer with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deep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neural networks. Nature. 2017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Feb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2;542(7639):115-118.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doi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: 10.1038/nature21056. </a:t>
            </a:r>
            <a:r>
              <a:rPr kumimoji="0" lang="fr-FR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Epub</a:t>
            </a: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2017 Jan 25. Erratum in: Nature. 2017 Jun 28;546(7660):686. PMID: 28117445; PMCID: PMC8382232.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E439ED-C7D4-1C5A-1EBE-12D99E0E89FD}"/>
              </a:ext>
            </a:extLst>
          </p:cNvPr>
          <p:cNvSpPr/>
          <p:nvPr/>
        </p:nvSpPr>
        <p:spPr>
          <a:xfrm>
            <a:off x="649418" y="5998588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Intelligence artificielle = domaine en pleine expansion dans la santé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C8E5FA-C414-F0BE-8313-9F26151B099C}"/>
              </a:ext>
            </a:extLst>
          </p:cNvPr>
          <p:cNvSpPr txBox="1"/>
          <p:nvPr/>
        </p:nvSpPr>
        <p:spPr>
          <a:xfrm>
            <a:off x="773809" y="5563903"/>
            <a:ext cx="2062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rise of the data-driven physician. Stanford Medicine 2020 Health Trends Report. 2020. URL: https://med.stanford.edu/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dean/healthtrends.html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BB0FA2-FF76-49E5-4D8B-990D37E42DD3}"/>
              </a:ext>
            </a:extLst>
          </p:cNvPr>
          <p:cNvSpPr/>
          <p:nvPr/>
        </p:nvSpPr>
        <p:spPr>
          <a:xfrm>
            <a:off x="5085181" y="2243660"/>
            <a:ext cx="3698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Echelard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JF,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Méthot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F, Nguyen HA,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Pomey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MP. Medical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Student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Training in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eHealth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: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Scoping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Review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. JMIR Med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Educ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. 2020 Sep 11;6(2):e20027.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doi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linkMacSystemFont"/>
                <a:ea typeface="+mn-ea"/>
                <a:cs typeface="+mn-cs"/>
              </a:rPr>
              <a:t>: 10.2196/20027. PMID: 32915154; PMCID: PMC7519432.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84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20EFC2A-A054-D07A-D602-C6474A05E6FA}"/>
              </a:ext>
            </a:extLst>
          </p:cNvPr>
          <p:cNvGrpSpPr/>
          <p:nvPr/>
        </p:nvGrpSpPr>
        <p:grpSpPr>
          <a:xfrm>
            <a:off x="773430" y="795362"/>
            <a:ext cx="10479134" cy="5658484"/>
            <a:chOff x="97370" y="209881"/>
            <a:chExt cx="10479134" cy="56584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3D04DB-CB94-CEBF-8BA5-AB8618EC984A}"/>
                </a:ext>
              </a:extLst>
            </p:cNvPr>
            <p:cNvSpPr/>
            <p:nvPr/>
          </p:nvSpPr>
          <p:spPr>
            <a:xfrm>
              <a:off x="97370" y="209882"/>
              <a:ext cx="2007546" cy="565848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1A5FAF-F214-334B-9DFF-EF1018D9B6AF}"/>
                </a:ext>
              </a:extLst>
            </p:cNvPr>
            <p:cNvSpPr/>
            <p:nvPr/>
          </p:nvSpPr>
          <p:spPr>
            <a:xfrm>
              <a:off x="165523" y="342265"/>
              <a:ext cx="1871239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Echantillons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780511A-E465-AC7B-66D3-E8A3FDA6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39" y="858282"/>
              <a:ext cx="857294" cy="997001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F21FBB2D-B323-9F9A-B823-5F084D284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4083" y="858282"/>
              <a:ext cx="468365" cy="159929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7BB462DB-E01A-DC10-46A8-218642F7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007" y="1232853"/>
              <a:ext cx="425472" cy="1314518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6452315F-80FC-385B-6724-08A84F9AC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126"/>
            <a:stretch/>
          </p:blipFill>
          <p:spPr>
            <a:xfrm>
              <a:off x="294139" y="2830287"/>
              <a:ext cx="1263715" cy="827966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90AE0EC4-8338-1AAD-EF25-4941F963B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8682" y="3645285"/>
              <a:ext cx="601500" cy="1310586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BB64E37A-4640-520A-C0B1-ECE8E3A0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7677" y="3244270"/>
              <a:ext cx="1300227" cy="888803"/>
            </a:xfrm>
            <a:prstGeom prst="rect">
              <a:avLst/>
            </a:prstGeom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7837EC16-D6BF-4A13-7566-434F2E42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8496" y="1021102"/>
              <a:ext cx="1300227" cy="476274"/>
            </a:xfrm>
            <a:prstGeom prst="rect">
              <a:avLst/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1CB137DE-CB78-1FFF-9E5D-45BBE6EB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7650" y="1890112"/>
              <a:ext cx="1257365" cy="103572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68799DE6-9307-C83D-E077-C42286AA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10587" y="4544039"/>
              <a:ext cx="1403509" cy="1139149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B41C69FC-944A-74D2-CA97-EBEA1DA2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63491" y="1133517"/>
              <a:ext cx="1066855" cy="1600282"/>
            </a:xfrm>
            <a:prstGeom prst="rect">
              <a:avLst/>
            </a:prstGeom>
          </p:spPr>
        </p:pic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8BA31BD3-AD77-861B-32FE-34FDD682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38722" y="3375402"/>
              <a:ext cx="1748040" cy="1210554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53A683F-3D68-49D9-E39E-5CC267C8A7E7}"/>
                </a:ext>
              </a:extLst>
            </p:cNvPr>
            <p:cNvSpPr/>
            <p:nvPr/>
          </p:nvSpPr>
          <p:spPr>
            <a:xfrm>
              <a:off x="6467364" y="268771"/>
              <a:ext cx="1942606" cy="7776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Algorithmes d’intelligence artificielle</a:t>
              </a:r>
            </a:p>
          </p:txBody>
        </p:sp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02034596-A811-B055-6988-F9B92ED86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8827" y="1219469"/>
              <a:ext cx="1942606" cy="1687374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26A8E8F5-AEAC-0D76-651E-694D3B99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19799" y="1133517"/>
              <a:ext cx="612925" cy="778684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3AE82F-A298-6788-5347-557EB7A70964}"/>
                </a:ext>
              </a:extLst>
            </p:cNvPr>
            <p:cNvSpPr/>
            <p:nvPr/>
          </p:nvSpPr>
          <p:spPr>
            <a:xfrm>
              <a:off x="2242226" y="209881"/>
              <a:ext cx="2007546" cy="565848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5F4335F-B299-1AF9-9620-200BCCB0F700}"/>
                </a:ext>
              </a:extLst>
            </p:cNvPr>
            <p:cNvSpPr/>
            <p:nvPr/>
          </p:nvSpPr>
          <p:spPr>
            <a:xfrm>
              <a:off x="2301685" y="310533"/>
              <a:ext cx="1825303" cy="547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Production des données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6D57A-524F-B313-3540-08858CF57CF0}"/>
                </a:ext>
              </a:extLst>
            </p:cNvPr>
            <p:cNvSpPr/>
            <p:nvPr/>
          </p:nvSpPr>
          <p:spPr>
            <a:xfrm>
              <a:off x="4323757" y="209881"/>
              <a:ext cx="2007546" cy="565848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FB65C3-BE9D-070A-13DF-97B9C50B4E01}"/>
                </a:ext>
              </a:extLst>
            </p:cNvPr>
            <p:cNvSpPr/>
            <p:nvPr/>
          </p:nvSpPr>
          <p:spPr>
            <a:xfrm>
              <a:off x="4387082" y="314246"/>
              <a:ext cx="1821112" cy="627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Numérisation des données (digitalisation)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DA0942-B957-29F3-4EDC-29A8F24045DF}"/>
                </a:ext>
              </a:extLst>
            </p:cNvPr>
            <p:cNvSpPr/>
            <p:nvPr/>
          </p:nvSpPr>
          <p:spPr>
            <a:xfrm>
              <a:off x="6467364" y="219054"/>
              <a:ext cx="2007546" cy="56493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4" name="Image 103">
              <a:extLst>
                <a:ext uri="{FF2B5EF4-FFF2-40B4-BE49-F238E27FC236}">
                  <a16:creationId xmlns:a16="http://schemas.microsoft.com/office/drawing/2014/main" id="{2D9EC878-E263-616D-DABF-ADC8DC42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81413" y="1969343"/>
              <a:ext cx="547248" cy="666959"/>
            </a:xfrm>
            <a:prstGeom prst="rect">
              <a:avLst/>
            </a:prstGeom>
          </p:spPr>
        </p:pic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E2967EC0-64A2-F516-CF80-4651B274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19097" y="2007443"/>
              <a:ext cx="597590" cy="628859"/>
            </a:xfrm>
            <a:prstGeom prst="rect">
              <a:avLst/>
            </a:prstGeom>
          </p:spPr>
        </p:pic>
        <p:pic>
          <p:nvPicPr>
            <p:cNvPr id="108" name="Graphique 107" descr="Impatient avec un remplissage uni">
              <a:extLst>
                <a:ext uri="{FF2B5EF4-FFF2-40B4-BE49-F238E27FC236}">
                  <a16:creationId xmlns:a16="http://schemas.microsoft.com/office/drawing/2014/main" id="{7404938C-AD5A-EC23-B333-7CC3D372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15529" y="3629638"/>
              <a:ext cx="1013131" cy="1013131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2A7C6A5-6F59-B517-3CFA-6FF928A897B4}"/>
                </a:ext>
              </a:extLst>
            </p:cNvPr>
            <p:cNvSpPr/>
            <p:nvPr/>
          </p:nvSpPr>
          <p:spPr>
            <a:xfrm>
              <a:off x="8568958" y="209882"/>
              <a:ext cx="2007546" cy="565848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719709E-2595-45E4-1188-05BE58E83844}"/>
                </a:ext>
              </a:extLst>
            </p:cNvPr>
            <p:cNvSpPr/>
            <p:nvPr/>
          </p:nvSpPr>
          <p:spPr>
            <a:xfrm>
              <a:off x="8661550" y="310533"/>
              <a:ext cx="1822361" cy="631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Système d’aide au diagnostic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CAAA62B3-622B-472C-D453-1DEB0324F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4628"/>
            <a:stretch/>
          </p:blipFill>
          <p:spPr>
            <a:xfrm>
              <a:off x="6695634" y="3015741"/>
              <a:ext cx="1523646" cy="1311159"/>
            </a:xfrm>
            <a:prstGeom prst="rect">
              <a:avLst/>
            </a:prstGeom>
          </p:spPr>
        </p:pic>
      </p:grpSp>
      <p:sp>
        <p:nvSpPr>
          <p:cNvPr id="7" name="Google Shape;78;p17">
            <a:extLst>
              <a:ext uri="{FF2B5EF4-FFF2-40B4-BE49-F238E27FC236}">
                <a16:creationId xmlns:a16="http://schemas.microsoft.com/office/drawing/2014/main" id="{1D04CDC8-8FF0-55DB-D24C-2579BA0640E1}"/>
              </a:ext>
            </a:extLst>
          </p:cNvPr>
          <p:cNvSpPr txBox="1">
            <a:spLocks/>
          </p:cNvSpPr>
          <p:nvPr/>
        </p:nvSpPr>
        <p:spPr>
          <a:xfrm>
            <a:off x="-1" y="36557"/>
            <a:ext cx="1219199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Intégration de l’IA au laboratoire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9AE1CB-81F8-B577-AC43-3ABA8C5184B7}"/>
              </a:ext>
            </a:extLst>
          </p:cNvPr>
          <p:cNvSpPr/>
          <p:nvPr/>
        </p:nvSpPr>
        <p:spPr>
          <a:xfrm>
            <a:off x="7134394" y="797442"/>
            <a:ext cx="1987516" cy="5667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02EDF47-A31B-541E-4342-7D98FA6F6B58}"/>
              </a:ext>
            </a:extLst>
          </p:cNvPr>
          <p:cNvCxnSpPr>
            <a:cxnSpLocks/>
          </p:cNvCxnSpPr>
          <p:nvPr/>
        </p:nvCxnSpPr>
        <p:spPr>
          <a:xfrm>
            <a:off x="0" y="652080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6536F50-2C54-1CC3-9BC3-09BF75325F13}"/>
              </a:ext>
            </a:extLst>
          </p:cNvPr>
          <p:cNvSpPr/>
          <p:nvPr/>
        </p:nvSpPr>
        <p:spPr>
          <a:xfrm>
            <a:off x="4978871" y="6653258"/>
            <a:ext cx="2047984" cy="19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Alexandre Godmer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88169"/>
            <a:ext cx="1219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Quel(s) langage(s) de programmation ? (1) 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0C87C8-5699-0B18-6161-DC1A2C83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99" y="1570400"/>
            <a:ext cx="8008380" cy="444151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8B9FD3-D9E1-B1B4-B81C-3582A082C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47" y="1207817"/>
            <a:ext cx="1270996" cy="12906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6AFDCA6-6E5B-3C4E-A241-72CD22DD8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477" y="2794167"/>
            <a:ext cx="1665354" cy="1290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6AF869-A6DA-E8C8-79CE-B2C023FF54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844" y="528452"/>
            <a:ext cx="1549350" cy="1549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766E55-11FE-E3CD-3675-B3BB5079F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31" y="3959481"/>
            <a:ext cx="929553" cy="1730517"/>
          </a:xfrm>
          <a:prstGeom prst="rect">
            <a:avLst/>
          </a:prstGeom>
        </p:spPr>
      </p:pic>
      <p:pic>
        <p:nvPicPr>
          <p:cNvPr id="8" name="Graphique 7" descr="Point d’interrogation avec un remplissage uni">
            <a:extLst>
              <a:ext uri="{FF2B5EF4-FFF2-40B4-BE49-F238E27FC236}">
                <a16:creationId xmlns:a16="http://schemas.microsoft.com/office/drawing/2014/main" id="{AE2CEC16-28FF-CB02-8B10-0C85B7D8B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3207" y="2313189"/>
            <a:ext cx="1771628" cy="1771628"/>
          </a:xfrm>
          <a:prstGeom prst="rect">
            <a:avLst/>
          </a:prstGeom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3F97EDD6-BDF4-2E64-CDC2-8FD420CADB7E}"/>
              </a:ext>
            </a:extLst>
          </p:cNvPr>
          <p:cNvSpPr/>
          <p:nvPr/>
        </p:nvSpPr>
        <p:spPr>
          <a:xfrm>
            <a:off x="7554669" y="1813323"/>
            <a:ext cx="782542" cy="4333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D303D557-EF70-96B6-AFF9-67B532005712}"/>
              </a:ext>
            </a:extLst>
          </p:cNvPr>
          <p:cNvSpPr/>
          <p:nvPr/>
        </p:nvSpPr>
        <p:spPr>
          <a:xfrm>
            <a:off x="7489744" y="5063506"/>
            <a:ext cx="782542" cy="4333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46558E6-1DC8-6F86-04B3-BEFA109F7F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4827"/>
          <a:stretch/>
        </p:blipFill>
        <p:spPr>
          <a:xfrm>
            <a:off x="366199" y="805438"/>
            <a:ext cx="2247900" cy="7017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507C3B7-B392-1949-DBEA-63A9F5830275}"/>
              </a:ext>
            </a:extLst>
          </p:cNvPr>
          <p:cNvSpPr txBox="1"/>
          <p:nvPr/>
        </p:nvSpPr>
        <p:spPr>
          <a:xfrm>
            <a:off x="366199" y="615509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https://www.tiobe.com/tiobe-index/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62B873-4C02-F502-115D-F0E2757E1A8A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72460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88169"/>
            <a:ext cx="1219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Quel(s) langage(s) de programmation ? (2)</a:t>
            </a:r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07C3B7-B392-1949-DBEA-63A9F5830275}"/>
              </a:ext>
            </a:extLst>
          </p:cNvPr>
          <p:cNvSpPr txBox="1"/>
          <p:nvPr/>
        </p:nvSpPr>
        <p:spPr>
          <a:xfrm>
            <a:off x="596913" y="604672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https://www.tiobe.com/tiobe-index/</a:t>
            </a:r>
          </a:p>
        </p:txBody>
      </p:sp>
      <p:sp>
        <p:nvSpPr>
          <p:cNvPr id="6" name="Google Shape;79;p17">
            <a:extLst>
              <a:ext uri="{FF2B5EF4-FFF2-40B4-BE49-F238E27FC236}">
                <a16:creationId xmlns:a16="http://schemas.microsoft.com/office/drawing/2014/main" id="{8659D7F4-E7B0-35EE-F635-BBF30648A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028" y="651443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Créé en 1989 par Guido van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Rossum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Langage multiplateformes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Langage orienté objet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Gratuit, simple à prendre en main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Syntaxe claire, simple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Utilisation de bibliothèques extérieures (modules) = multiples fonctionnalités  </a:t>
            </a:r>
          </a:p>
          <a:p>
            <a:pPr marL="0" indent="0">
              <a:spcAft>
                <a:spcPts val="1600"/>
              </a:spcAft>
              <a:buNone/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A96FC3-70D6-8B7D-975B-57BAFE46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" t="555" r="-147"/>
          <a:stretch/>
        </p:blipFill>
        <p:spPr>
          <a:xfrm>
            <a:off x="596913" y="2993465"/>
            <a:ext cx="8494442" cy="29959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41B6EB1-8D77-7F64-8AA8-E2C111BDC829}"/>
              </a:ext>
            </a:extLst>
          </p:cNvPr>
          <p:cNvSpPr txBox="1"/>
          <p:nvPr/>
        </p:nvSpPr>
        <p:spPr>
          <a:xfrm>
            <a:off x="6170797" y="2354049"/>
            <a:ext cx="6096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https://commons.wikimedia.org/wiki/File:Guido-portrait-2014-drc.jpg?uselang=fr</a:t>
            </a:r>
          </a:p>
        </p:txBody>
      </p:sp>
      <p:pic>
        <p:nvPicPr>
          <p:cNvPr id="9" name="Image 8" descr="Une image contenant homme, personne&#10;&#10;Description générée automatiquement">
            <a:extLst>
              <a:ext uri="{FF2B5EF4-FFF2-40B4-BE49-F238E27FC236}">
                <a16:creationId xmlns:a16="http://schemas.microsoft.com/office/drawing/2014/main" id="{4C14B819-809B-3213-A667-39D65C19A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5" y="651443"/>
            <a:ext cx="2512793" cy="1674541"/>
          </a:xfrm>
          <a:prstGeom prst="rect">
            <a:avLst/>
          </a:prstGeom>
        </p:spPr>
      </p:pic>
      <p:pic>
        <p:nvPicPr>
          <p:cNvPr id="10" name="Image 9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7D92F159-4689-6C26-B0D8-62F55C079E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97" y="2689615"/>
            <a:ext cx="2355939" cy="31412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111A73-C7F9-4111-8020-466AF178B0AC}"/>
              </a:ext>
            </a:extLst>
          </p:cNvPr>
          <p:cNvSpPr txBox="1"/>
          <p:nvPr/>
        </p:nvSpPr>
        <p:spPr>
          <a:xfrm>
            <a:off x="9166446" y="5962985"/>
            <a:ext cx="900792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https://www.allocine.fr/film/fichefilm-248/dvd-blu-ray/?cproduct=9802</a:t>
            </a:r>
          </a:p>
        </p:txBody>
      </p:sp>
      <p:pic>
        <p:nvPicPr>
          <p:cNvPr id="15" name="Graphique 14" descr="Fusée avec un remplissage uni">
            <a:extLst>
              <a:ext uri="{FF2B5EF4-FFF2-40B4-BE49-F238E27FC236}">
                <a16:creationId xmlns:a16="http://schemas.microsoft.com/office/drawing/2014/main" id="{3E027783-9A0B-B0A0-70B5-4A2B5CBF7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1450">
            <a:off x="6290794" y="3182657"/>
            <a:ext cx="1806181" cy="18061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D12E184-BBA3-C55E-0CC0-C53B6D4B2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884" y="797375"/>
            <a:ext cx="1719715" cy="17463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3822C9-7280-DBBD-CA8A-B44BB76F78C9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248580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88169"/>
            <a:ext cx="1219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Quel(s) langage(s) de programmation ? (3)</a:t>
            </a:r>
            <a:endParaRPr dirty="0"/>
          </a:p>
        </p:txBody>
      </p:sp>
      <p:sp>
        <p:nvSpPr>
          <p:cNvPr id="6" name="Google Shape;79;p17">
            <a:extLst>
              <a:ext uri="{FF2B5EF4-FFF2-40B4-BE49-F238E27FC236}">
                <a16:creationId xmlns:a16="http://schemas.microsoft.com/office/drawing/2014/main" id="{8659D7F4-E7B0-35EE-F635-BBF30648A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028" y="651443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Quelques suggestions pour python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l’installation : </a:t>
            </a: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https://www.anaconda.com/products/distribution</a:t>
            </a:r>
            <a:endPara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pour la création de notebook</a:t>
            </a:r>
          </a:p>
          <a:p>
            <a:pPr marL="1405431" lvl="2" indent="0">
              <a:buNone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contient les résultats de l’exécution</a:t>
            </a:r>
          </a:p>
          <a:p>
            <a:pPr marL="1405431" lvl="2" indent="0">
              <a:buNone/>
            </a:pPr>
            <a:r>
              <a:rPr lang="fr-F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facilite le partage, la lisibilité, la documentation du code</a:t>
            </a:r>
          </a:p>
          <a:p>
            <a:pPr marL="0" indent="0">
              <a:spcAft>
                <a:spcPts val="1600"/>
              </a:spcAft>
              <a:buNone/>
            </a:pPr>
            <a:endParaRPr lang="fr-FR" sz="16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D12E184-BBA3-C55E-0CC0-C53B6D4B2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48" y="778865"/>
            <a:ext cx="1719715" cy="174630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3B3CC01-9480-5B2B-A2F8-DF6018691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80" y="600720"/>
            <a:ext cx="2309254" cy="5615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A25080-627E-754B-649A-C953DFC3C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21" y="3088447"/>
            <a:ext cx="1719714" cy="19959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A526C3-2A06-C88B-E053-72BB0E61C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574" y="3088447"/>
            <a:ext cx="3451054" cy="3303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EA696-D506-3EE2-E6D7-F804E7AC8A17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46641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88169"/>
            <a:ext cx="1219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Quel(s) langage(s) de programmation ? (4)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8D4F1D-FBA0-BF40-0A3D-E5A758F9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0" y="1486804"/>
            <a:ext cx="8848959" cy="3026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2F7168-ADB4-173A-C643-10F3ECBDE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76" y="1040776"/>
            <a:ext cx="4939862" cy="4580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A28BB7-019C-39D6-9930-8EFE2C5DB959}"/>
              </a:ext>
            </a:extLst>
          </p:cNvPr>
          <p:cNvSpPr/>
          <p:nvPr/>
        </p:nvSpPr>
        <p:spPr>
          <a:xfrm>
            <a:off x="0" y="769743"/>
            <a:ext cx="12191999" cy="5420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Quelques suggestions pour python :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701FB-AEA7-05B5-0EFC-16F9A3F49652}"/>
              </a:ext>
            </a:extLst>
          </p:cNvPr>
          <p:cNvSpPr/>
          <p:nvPr/>
        </p:nvSpPr>
        <p:spPr>
          <a:xfrm>
            <a:off x="877613" y="5810624"/>
            <a:ext cx="10794125" cy="7618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Notebook ou cahier électronique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formidable outil d’échange pour l’analyse des données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70518F-5CD5-01C7-2284-8E65C00C83A2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54403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8294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L’intelligence artificielle (IA) en 3 définitions</a:t>
            </a:r>
            <a:endParaRPr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7FE41C7-DEA6-2967-7213-ACFFF48E3B0C}"/>
              </a:ext>
            </a:extLst>
          </p:cNvPr>
          <p:cNvGrpSpPr/>
          <p:nvPr/>
        </p:nvGrpSpPr>
        <p:grpSpPr>
          <a:xfrm>
            <a:off x="-2554495" y="730674"/>
            <a:ext cx="12868374" cy="5764719"/>
            <a:chOff x="-2554495" y="730674"/>
            <a:chExt cx="12868374" cy="5768643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22ED4CE-281A-C033-E980-B71F25D6C383}"/>
                </a:ext>
              </a:extLst>
            </p:cNvPr>
            <p:cNvGrpSpPr/>
            <p:nvPr/>
          </p:nvGrpSpPr>
          <p:grpSpPr>
            <a:xfrm>
              <a:off x="-2554495" y="730674"/>
              <a:ext cx="12868374" cy="5768643"/>
              <a:chOff x="-3100494" y="849873"/>
              <a:chExt cx="14620572" cy="6008127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4C648307-D2E0-79AE-2CC7-8B695763DBA5}"/>
                  </a:ext>
                </a:extLst>
              </p:cNvPr>
              <p:cNvGrpSpPr/>
              <p:nvPr/>
            </p:nvGrpSpPr>
            <p:grpSpPr>
              <a:xfrm>
                <a:off x="-3100494" y="849873"/>
                <a:ext cx="14620572" cy="6008127"/>
                <a:chOff x="-2401539" y="1064478"/>
                <a:chExt cx="12270422" cy="5695656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CDF06FE3-1132-1C94-D4DE-F3034F9E5CB9}"/>
                    </a:ext>
                  </a:extLst>
                </p:cNvPr>
                <p:cNvGrpSpPr/>
                <p:nvPr/>
              </p:nvGrpSpPr>
              <p:grpSpPr>
                <a:xfrm>
                  <a:off x="430545" y="1064478"/>
                  <a:ext cx="6558014" cy="5695656"/>
                  <a:chOff x="430545" y="1064478"/>
                  <a:chExt cx="6558014" cy="5695656"/>
                </a:xfrm>
              </p:grpSpPr>
              <p:sp>
                <p:nvSpPr>
                  <p:cNvPr id="30" name="Ellipse 29">
                    <a:extLst>
                      <a:ext uri="{FF2B5EF4-FFF2-40B4-BE49-F238E27FC236}">
                        <a16:creationId xmlns:a16="http://schemas.microsoft.com/office/drawing/2014/main" id="{D6B3CC20-2BDD-7291-369B-DBA6FA0051DF}"/>
                      </a:ext>
                    </a:extLst>
                  </p:cNvPr>
                  <p:cNvSpPr/>
                  <p:nvPr/>
                </p:nvSpPr>
                <p:spPr>
                  <a:xfrm>
                    <a:off x="430545" y="1064478"/>
                    <a:ext cx="6558014" cy="5695656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intelligence artificielle</a:t>
                    </a:r>
                  </a:p>
                </p:txBody>
              </p:sp>
              <p:sp>
                <p:nvSpPr>
                  <p:cNvPr id="31" name="Ellipse 30">
                    <a:extLst>
                      <a:ext uri="{FF2B5EF4-FFF2-40B4-BE49-F238E27FC236}">
                        <a16:creationId xmlns:a16="http://schemas.microsoft.com/office/drawing/2014/main" id="{295E2D12-67EF-DA15-5FC3-31CEEBCE29F7}"/>
                      </a:ext>
                    </a:extLst>
                  </p:cNvPr>
                  <p:cNvSpPr/>
                  <p:nvPr/>
                </p:nvSpPr>
                <p:spPr>
                  <a:xfrm>
                    <a:off x="1426179" y="2618360"/>
                    <a:ext cx="4693410" cy="4133516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Ellipse 31">
                    <a:extLst>
                      <a:ext uri="{FF2B5EF4-FFF2-40B4-BE49-F238E27FC236}">
                        <a16:creationId xmlns:a16="http://schemas.microsoft.com/office/drawing/2014/main" id="{FDF52A54-5B01-BC87-16F2-6E8E0ED90E55}"/>
                      </a:ext>
                    </a:extLst>
                  </p:cNvPr>
                  <p:cNvSpPr/>
                  <p:nvPr/>
                </p:nvSpPr>
                <p:spPr>
                  <a:xfrm>
                    <a:off x="1917530" y="4393726"/>
                    <a:ext cx="3647089" cy="2342026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" name="Groupe 25">
                  <a:extLst>
                    <a:ext uri="{FF2B5EF4-FFF2-40B4-BE49-F238E27FC236}">
                      <a16:creationId xmlns:a16="http://schemas.microsoft.com/office/drawing/2014/main" id="{802C6BC9-111F-D836-9F41-76733BC1E643}"/>
                    </a:ext>
                  </a:extLst>
                </p:cNvPr>
                <p:cNvGrpSpPr/>
                <p:nvPr/>
              </p:nvGrpSpPr>
              <p:grpSpPr>
                <a:xfrm>
                  <a:off x="-2401539" y="1064478"/>
                  <a:ext cx="12270422" cy="4061003"/>
                  <a:chOff x="-2401539" y="1064478"/>
                  <a:chExt cx="12270422" cy="4061003"/>
                </a:xfrm>
              </p:grpSpPr>
              <p:sp>
                <p:nvSpPr>
                  <p:cNvPr id="27" name="Titre 1">
                    <a:extLst>
                      <a:ext uri="{FF2B5EF4-FFF2-40B4-BE49-F238E27FC236}">
                        <a16:creationId xmlns:a16="http://schemas.microsoft.com/office/drawing/2014/main" id="{BD1AF27A-F00D-B46D-1287-BA34AC66C76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-2354924" y="1064478"/>
                    <a:ext cx="12192000" cy="68113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j-ea"/>
                        <a:cs typeface="+mj-cs"/>
                      </a:rPr>
                      <a:t>Intelligence artificielle</a:t>
                    </a:r>
                  </a:p>
                </p:txBody>
              </p:sp>
              <p:sp>
                <p:nvSpPr>
                  <p:cNvPr id="28" name="Titre 1">
                    <a:extLst>
                      <a:ext uri="{FF2B5EF4-FFF2-40B4-BE49-F238E27FC236}">
                        <a16:creationId xmlns:a16="http://schemas.microsoft.com/office/drawing/2014/main" id="{ADFA80D1-26C0-C478-CAAF-589F7571519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-2323117" y="2949627"/>
                    <a:ext cx="12192000" cy="48049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j-ea"/>
                        <a:cs typeface="+mj-cs"/>
                      </a:rPr>
                      <a:t>Machine Learning</a:t>
                    </a:r>
                  </a:p>
                </p:txBody>
              </p:sp>
              <p:sp>
                <p:nvSpPr>
                  <p:cNvPr id="29" name="Titre 1">
                    <a:extLst>
                      <a:ext uri="{FF2B5EF4-FFF2-40B4-BE49-F238E27FC236}">
                        <a16:creationId xmlns:a16="http://schemas.microsoft.com/office/drawing/2014/main" id="{8A04A07C-8B41-2E1D-3D93-570281629E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-2401539" y="4444346"/>
                    <a:ext cx="12192000" cy="68113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24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j-ea"/>
                        <a:cs typeface="+mj-cs"/>
                      </a:rPr>
                      <a:t>Deep</a:t>
                    </a:r>
                    <a:r>
                      <a:rPr kumimoji="0" lang="fr-F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j-ea"/>
                        <a:cs typeface="+mj-cs"/>
                      </a:rPr>
                      <a:t> Learning</a:t>
                    </a:r>
                  </a:p>
                </p:txBody>
              </p:sp>
            </p:grp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4B8245-08C5-678C-B9D9-D8488CF50048}"/>
                  </a:ext>
                </a:extLst>
              </p:cNvPr>
              <p:cNvSpPr/>
              <p:nvPr/>
            </p:nvSpPr>
            <p:spPr>
              <a:xfrm>
                <a:off x="1922971" y="1623654"/>
                <a:ext cx="4667085" cy="7418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+mn-cs"/>
                  </a:rPr>
                  <a:t>“The use of computers to perform human-like tasks such as learning, perception and problem solving”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8008BBD-4FF3-D7DB-AEA6-C2D26D8CFA27}"/>
                  </a:ext>
                </a:extLst>
              </p:cNvPr>
              <p:cNvSpPr txBox="1"/>
              <p:nvPr/>
            </p:nvSpPr>
            <p:spPr>
              <a:xfrm>
                <a:off x="2099875" y="3296294"/>
                <a:ext cx="4628005" cy="961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72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“Field of study that gives computers the ability to learn without being explicitly programmed”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6378917-035D-8947-B7C4-004BBF6F0E1F}"/>
                  </a:ext>
                </a:extLst>
              </p:cNvPr>
              <p:cNvSpPr txBox="1"/>
              <p:nvPr/>
            </p:nvSpPr>
            <p:spPr>
              <a:xfrm>
                <a:off x="2327212" y="5109318"/>
                <a:ext cx="38293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+mn-cs"/>
                  </a:rPr>
                  <a:t>“Extension of machine learning which use artificial neuronal network”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6C0036AA-9333-B132-11B4-4326F4DE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2920" y="3079581"/>
              <a:ext cx="1641272" cy="2158988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A122AD8-7F9E-5185-7BB9-D2C735FFE707}"/>
                </a:ext>
              </a:extLst>
            </p:cNvPr>
            <p:cNvSpPr txBox="1"/>
            <p:nvPr/>
          </p:nvSpPr>
          <p:spPr>
            <a:xfrm>
              <a:off x="6815339" y="5273683"/>
              <a:ext cx="3465183" cy="374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Arthur L. Samuel, 1959</a:t>
              </a:r>
            </a:p>
          </p:txBody>
        </p:sp>
        <p:cxnSp>
          <p:nvCxnSpPr>
            <p:cNvPr id="20" name="Connecteur : en angle 19">
              <a:extLst>
                <a:ext uri="{FF2B5EF4-FFF2-40B4-BE49-F238E27FC236}">
                  <a16:creationId xmlns:a16="http://schemas.microsoft.com/office/drawing/2014/main" id="{D8FE9247-B32A-D27E-FE3E-024B1F116FF2}"/>
                </a:ext>
              </a:extLst>
            </p:cNvPr>
            <p:cNvCxnSpPr>
              <a:cxnSpLocks/>
              <a:stCxn id="28" idx="0"/>
              <a:endCxn id="18" idx="0"/>
            </p:cNvCxnSpPr>
            <p:nvPr/>
          </p:nvCxnSpPr>
          <p:spPr>
            <a:xfrm rot="16200000" flipH="1">
              <a:off x="5932384" y="628409"/>
              <a:ext cx="439601" cy="4462742"/>
            </a:xfrm>
            <a:prstGeom prst="bentConnector3">
              <a:avLst>
                <a:gd name="adj1" fmla="val -52002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7C036BB7-FD4C-5B83-82A0-3477844DD19F}"/>
              </a:ext>
            </a:extLst>
          </p:cNvPr>
          <p:cNvSpPr txBox="1"/>
          <p:nvPr/>
        </p:nvSpPr>
        <p:spPr>
          <a:xfrm>
            <a:off x="252976" y="6578654"/>
            <a:ext cx="7309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Echelard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JF,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Méthot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F, Nguyen HA,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Pomey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MP.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Medical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Student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Training in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eHealth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: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Scoping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Review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. JMIR Med Educ. 2020 Sep 11;6(2):e20027.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doi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: 10.2196/20027. PMID: 32915154; PMCID: PMC7519432.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5B2A585-4DCE-5AFC-1BC7-C486A0572C3B}"/>
              </a:ext>
            </a:extLst>
          </p:cNvPr>
          <p:cNvSpPr txBox="1"/>
          <p:nvPr/>
        </p:nvSpPr>
        <p:spPr>
          <a:xfrm>
            <a:off x="7686293" y="5747828"/>
            <a:ext cx="3465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https://cs.stanford.edu/memoriam/professor-arthur-samuel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46A7B-0933-C021-70CF-340B8A07F1B0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24591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IA et ordinateur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F083-16B5-436E-A1CD-B06EB76B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77" y="2423609"/>
            <a:ext cx="4257675" cy="2828925"/>
          </a:xfrm>
          <a:prstGeom prst="rect">
            <a:avLst/>
          </a:prstGeom>
        </p:spPr>
      </p:pic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637773B4-CD14-A737-5FD0-C10467A954D6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2222583" y="3838072"/>
            <a:ext cx="1617794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11">
            <a:extLst>
              <a:ext uri="{FF2B5EF4-FFF2-40B4-BE49-F238E27FC236}">
                <a16:creationId xmlns:a16="http://schemas.microsoft.com/office/drawing/2014/main" id="{24013473-0B25-93DE-2294-C9BF324A7389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8098052" y="3838072"/>
            <a:ext cx="177511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7A43E9-E386-29CB-8B89-C81F0F666F26}"/>
              </a:ext>
            </a:extLst>
          </p:cNvPr>
          <p:cNvSpPr/>
          <p:nvPr/>
        </p:nvSpPr>
        <p:spPr>
          <a:xfrm>
            <a:off x="526131" y="3389895"/>
            <a:ext cx="1696452" cy="896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0C4EB-1987-E908-F1AD-BA5DEAFBBDB9}"/>
              </a:ext>
            </a:extLst>
          </p:cNvPr>
          <p:cNvSpPr/>
          <p:nvPr/>
        </p:nvSpPr>
        <p:spPr>
          <a:xfrm>
            <a:off x="9873162" y="3389895"/>
            <a:ext cx="1696452" cy="896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6D6AA3-190E-6778-A8CA-7830C6699184}"/>
              </a:ext>
            </a:extLst>
          </p:cNvPr>
          <p:cNvSpPr/>
          <p:nvPr/>
        </p:nvSpPr>
        <p:spPr>
          <a:xfrm>
            <a:off x="5166105" y="1742529"/>
            <a:ext cx="1606218" cy="7993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372172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Algorithme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0D4EC-E29C-E008-EB00-5082AED0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55" y="1530949"/>
            <a:ext cx="4257675" cy="2828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E17B0B-C212-44E3-86D9-147A5A7EF28F}"/>
              </a:ext>
            </a:extLst>
          </p:cNvPr>
          <p:cNvSpPr/>
          <p:nvPr/>
        </p:nvSpPr>
        <p:spPr>
          <a:xfrm>
            <a:off x="349151" y="2497233"/>
            <a:ext cx="1696452" cy="896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=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D02F7-E81D-C0B5-E7F4-573A6450FBC2}"/>
              </a:ext>
            </a:extLst>
          </p:cNvPr>
          <p:cNvSpPr/>
          <p:nvPr/>
        </p:nvSpPr>
        <p:spPr>
          <a:xfrm>
            <a:off x="9696182" y="2497233"/>
            <a:ext cx="1696452" cy="896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BDFE7-FB24-38BF-6EED-BABBCBB2B59F}"/>
              </a:ext>
            </a:extLst>
          </p:cNvPr>
          <p:cNvSpPr/>
          <p:nvPr/>
        </p:nvSpPr>
        <p:spPr>
          <a:xfrm>
            <a:off x="5465830" y="894511"/>
            <a:ext cx="1696452" cy="7623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Algorithme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D2D76-0A28-D75D-12C7-29CE27A3FD01}"/>
              </a:ext>
            </a:extLst>
          </p:cNvPr>
          <p:cNvSpPr/>
          <p:nvPr/>
        </p:nvSpPr>
        <p:spPr>
          <a:xfrm>
            <a:off x="921902" y="4588306"/>
            <a:ext cx="98979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« Ensemble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règles opératoires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dont l'application permet de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résoudre un problème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énoncé au moyen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d'un nombre fini d'opérations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Un algorithme peut être traduit, grâce à un langage de programmation, en un programme exécutable par un ordinateur.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Définition « algorithme », Larousse,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E7AE9-EBF6-712D-FB41-0C8302D7E014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74515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ML, quelques concepts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B62B017D-4B50-A042-FD7F-B03D67C1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66"/>
          <a:stretch/>
        </p:blipFill>
        <p:spPr>
          <a:xfrm>
            <a:off x="663831" y="2221306"/>
            <a:ext cx="2749884" cy="2584928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3B36E783-C08D-DCF4-E169-CCE484C4C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/>
          <a:stretch/>
        </p:blipFill>
        <p:spPr>
          <a:xfrm>
            <a:off x="7373169" y="2302014"/>
            <a:ext cx="2810235" cy="258492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43D8DC6-87EE-267D-0CC8-84A058467646}"/>
              </a:ext>
            </a:extLst>
          </p:cNvPr>
          <p:cNvSpPr/>
          <p:nvPr/>
        </p:nvSpPr>
        <p:spPr>
          <a:xfrm>
            <a:off x="663831" y="913483"/>
            <a:ext cx="2929352" cy="5361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Régression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Variable continue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203414-508A-A83F-9806-A568535A0D69}"/>
              </a:ext>
            </a:extLst>
          </p:cNvPr>
          <p:cNvSpPr/>
          <p:nvPr/>
        </p:nvSpPr>
        <p:spPr>
          <a:xfrm>
            <a:off x="7297976" y="916532"/>
            <a:ext cx="3994951" cy="993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Variable discrète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18709-5095-F196-8F4C-A15128C451BF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53259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3434B7-C8AC-057E-0617-E27064AA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6066">
            <a:off x="3468243" y="1478821"/>
            <a:ext cx="4279887" cy="908128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(1) : l’intelligence artificielle pour tous ?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84378" y="4743585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8EA06B-000D-B531-657B-178E510F4D57}"/>
              </a:ext>
            </a:extLst>
          </p:cNvPr>
          <p:cNvSpPr txBox="1"/>
          <p:nvPr/>
        </p:nvSpPr>
        <p:spPr>
          <a:xfrm>
            <a:off x="584378" y="3487430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Quand la fiction dessine l’avenir de l’intelligence artificielle, de « Frankenstein » à « Terminator » (lemonde.fr)</a:t>
            </a:r>
            <a:endParaRPr lang="fr-FR" sz="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9D68B4-9F7D-F520-5ED2-6AD6698F1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52" y="4873615"/>
            <a:ext cx="1590675" cy="485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7C5A05-88E9-92BB-3C63-8B0667067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285" y="5475391"/>
            <a:ext cx="4838700" cy="8858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F8F4A7C-3D4D-6B96-0FAF-3AF043FC0713}"/>
              </a:ext>
            </a:extLst>
          </p:cNvPr>
          <p:cNvSpPr txBox="1"/>
          <p:nvPr/>
        </p:nvSpPr>
        <p:spPr>
          <a:xfrm>
            <a:off x="6941887" y="637010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latin typeface="Times" panose="02020603050405020304" pitchFamily="18" charset="0"/>
                <a:cs typeface="Times" panose="02020603050405020304" pitchFamily="18" charset="0"/>
                <a:hlinkClick r:id="rId7"/>
              </a:rPr>
              <a:t>Une IA, juge de beauté des poissons tropicaux | CNRS Le journal</a:t>
            </a:r>
            <a:endParaRPr lang="fr-FR" sz="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1091D41-BAEC-56DB-6ADC-B60578A1DB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7649">
            <a:off x="8173359" y="947203"/>
            <a:ext cx="2610413" cy="350196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43C3669-6920-44B5-4DEE-858C28C1741F}"/>
              </a:ext>
            </a:extLst>
          </p:cNvPr>
          <p:cNvSpPr txBox="1"/>
          <p:nvPr/>
        </p:nvSpPr>
        <p:spPr>
          <a:xfrm rot="519825">
            <a:off x="7683520" y="4598378"/>
            <a:ext cx="32947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latin typeface="Times" panose="02020603050405020304" pitchFamily="18" charset="0"/>
                <a:cs typeface="Times" panose="02020603050405020304" pitchFamily="18" charset="0"/>
                <a:hlinkClick r:id="rId9"/>
              </a:rPr>
              <a:t>Faut-il avoir peur de l’Intelligence Artificielle ? – {Sciences²} (lemonde.fr)</a:t>
            </a:r>
            <a:endParaRPr lang="fr-FR" sz="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512C0A2-20EE-7A48-A40C-10A07B44C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073" y="4168329"/>
            <a:ext cx="3414931" cy="119752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7346B18-C58F-0CD9-65FF-2490F52B3117}"/>
              </a:ext>
            </a:extLst>
          </p:cNvPr>
          <p:cNvSpPr txBox="1"/>
          <p:nvPr/>
        </p:nvSpPr>
        <p:spPr>
          <a:xfrm>
            <a:off x="570073" y="6370109"/>
            <a:ext cx="66583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latin typeface="Times" panose="02020603050405020304" pitchFamily="18" charset="0"/>
                <a:cs typeface="Times" panose="02020603050405020304" pitchFamily="18" charset="0"/>
                <a:hlinkClick r:id="rId11"/>
              </a:rPr>
              <a:t>Radiologie : pourquoi l’IA n’a (toujours) pas remplacé le médecin (theconversation.com)</a:t>
            </a:r>
            <a:endParaRPr lang="fr-FR" sz="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E611266-606F-2569-67CE-85960ED20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721" y="975544"/>
            <a:ext cx="1495425" cy="5429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38F950-DA76-F935-2BEA-590010BCA6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128" y="1471351"/>
            <a:ext cx="2898625" cy="195251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577E5BB-9ACA-AC27-02BB-BF68714ED9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22" y="5607579"/>
            <a:ext cx="4380536" cy="82107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DC75681-065A-52CC-5FA7-C2602BCA9270}"/>
              </a:ext>
            </a:extLst>
          </p:cNvPr>
          <p:cNvSpPr txBox="1"/>
          <p:nvPr/>
        </p:nvSpPr>
        <p:spPr>
          <a:xfrm>
            <a:off x="570073" y="5329262"/>
            <a:ext cx="66583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hlinkClick r:id="rId15"/>
              </a:rPr>
              <a:t>Intelligence artificielle et médecins : qui va gagner ? | EY - France</a:t>
            </a:r>
            <a:endParaRPr lang="fr-FR" sz="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68B080-040C-2AEC-DD2D-437547D3B738}"/>
              </a:ext>
            </a:extLst>
          </p:cNvPr>
          <p:cNvSpPr txBox="1"/>
          <p:nvPr/>
        </p:nvSpPr>
        <p:spPr>
          <a:xfrm rot="19302636">
            <a:off x="4439759" y="2156373"/>
            <a:ext cx="3312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>
                <a:latin typeface="Times" panose="02020603050405020304" pitchFamily="18" charset="0"/>
                <a:cs typeface="Times" panose="02020603050405020304" pitchFamily="18" charset="0"/>
              </a:rPr>
              <a:t>https://www.inria.fr/fr/intelligence-artificielle-radiologie-benefices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C61DF-7001-8D32-F553-11963EF88840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13245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ML, quelques concepts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 supervisé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apprendre à partir d’exemples étiquetés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 : réseau de neurones, support </a:t>
            </a:r>
            <a:r>
              <a:rPr lang="fr-F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(SVM)</a:t>
            </a:r>
          </a:p>
          <a:p>
            <a:pPr marL="152396" indent="0">
              <a:buNone/>
            </a:pP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Apprentissage non supervisé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 non étiquetées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reconnaissance de structures propres au données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exemple: analyse composante principale (ACP), clustering</a:t>
            </a:r>
          </a:p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73C6ED9-531C-3E54-93F3-084EF1C5CEC1}"/>
              </a:ext>
            </a:extLst>
          </p:cNvPr>
          <p:cNvGrpSpPr/>
          <p:nvPr/>
        </p:nvGrpSpPr>
        <p:grpSpPr>
          <a:xfrm>
            <a:off x="8899722" y="798413"/>
            <a:ext cx="2564094" cy="2341527"/>
            <a:chOff x="8956013" y="780657"/>
            <a:chExt cx="2564094" cy="234152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CB58808-986B-5E8A-0FE4-4CF6A458A65E}"/>
                </a:ext>
              </a:extLst>
            </p:cNvPr>
            <p:cNvGrpSpPr/>
            <p:nvPr/>
          </p:nvGrpSpPr>
          <p:grpSpPr>
            <a:xfrm>
              <a:off x="8956013" y="780657"/>
              <a:ext cx="2564094" cy="2341527"/>
              <a:chOff x="5668812" y="2138529"/>
              <a:chExt cx="2564094" cy="2341527"/>
            </a:xfrm>
          </p:grpSpPr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D0302697-CEB6-B896-61B5-335A6770B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0299" y="2138529"/>
                <a:ext cx="0" cy="232983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50392250-C00C-485F-0447-921D6C8BDC83}"/>
                  </a:ext>
                </a:extLst>
              </p:cNvPr>
              <p:cNvGrpSpPr/>
              <p:nvPr/>
            </p:nvGrpSpPr>
            <p:grpSpPr>
              <a:xfrm>
                <a:off x="5668812" y="2696757"/>
                <a:ext cx="2564094" cy="1783299"/>
                <a:chOff x="518950" y="4373020"/>
                <a:chExt cx="2932387" cy="2214339"/>
              </a:xfrm>
            </p:grpSpPr>
            <p:cxnSp>
              <p:nvCxnSpPr>
                <p:cNvPr id="15" name="Connecteur droit avec flèche 14">
                  <a:extLst>
                    <a:ext uri="{FF2B5EF4-FFF2-40B4-BE49-F238E27FC236}">
                      <a16:creationId xmlns:a16="http://schemas.microsoft.com/office/drawing/2014/main" id="{FF3E7044-3FA0-BB8C-EB99-9A3EBF0A6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950" y="6587359"/>
                  <a:ext cx="293238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DCCDA9F2-AE6B-80CB-0F7D-438AF622989D}"/>
                    </a:ext>
                  </a:extLst>
                </p:cNvPr>
                <p:cNvSpPr/>
                <p:nvPr/>
              </p:nvSpPr>
              <p:spPr>
                <a:xfrm>
                  <a:off x="1159333" y="4650404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E329A225-98C3-41F2-A9A2-6E16B23ADD71}"/>
                    </a:ext>
                  </a:extLst>
                </p:cNvPr>
                <p:cNvSpPr/>
                <p:nvPr/>
              </p:nvSpPr>
              <p:spPr>
                <a:xfrm>
                  <a:off x="972213" y="4373020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52BEBF3F-B5C4-4A9E-EB02-21637CCCFE3C}"/>
                    </a:ext>
                  </a:extLst>
                </p:cNvPr>
                <p:cNvSpPr/>
                <p:nvPr/>
              </p:nvSpPr>
              <p:spPr>
                <a:xfrm>
                  <a:off x="863164" y="4851586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0F7ACE9D-31A8-800A-9E3F-8741C77CDA57}"/>
                    </a:ext>
                  </a:extLst>
                </p:cNvPr>
                <p:cNvSpPr/>
                <p:nvPr/>
              </p:nvSpPr>
              <p:spPr>
                <a:xfrm>
                  <a:off x="1325624" y="4920800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4354A971-21A7-EAC4-14A2-40EED013FD4A}"/>
                    </a:ext>
                  </a:extLst>
                </p:cNvPr>
                <p:cNvSpPr/>
                <p:nvPr/>
              </p:nvSpPr>
              <p:spPr>
                <a:xfrm>
                  <a:off x="1379487" y="5345525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AFD1D9DC-F0FB-BDFB-E87E-FBD9DB31B697}"/>
                    </a:ext>
                  </a:extLst>
                </p:cNvPr>
                <p:cNvSpPr/>
                <p:nvPr/>
              </p:nvSpPr>
              <p:spPr>
                <a:xfrm>
                  <a:off x="1728955" y="5585915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7488DF08-14C5-DA83-E379-4C5D1EA9A04E}"/>
                    </a:ext>
                  </a:extLst>
                </p:cNvPr>
                <p:cNvSpPr/>
                <p:nvPr/>
              </p:nvSpPr>
              <p:spPr>
                <a:xfrm>
                  <a:off x="1080070" y="5523410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F4A9C446-EDF4-ADBE-7DEB-94DB04046563}"/>
                    </a:ext>
                  </a:extLst>
                </p:cNvPr>
                <p:cNvSpPr/>
                <p:nvPr/>
              </p:nvSpPr>
              <p:spPr>
                <a:xfrm>
                  <a:off x="1457653" y="5754079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716692F-624B-22B9-E68B-02A6AEB6E985}"/>
                    </a:ext>
                  </a:extLst>
                </p:cNvPr>
                <p:cNvSpPr/>
                <p:nvPr/>
              </p:nvSpPr>
              <p:spPr>
                <a:xfrm>
                  <a:off x="1818292" y="5345526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E88D0907-4AA8-FA13-799E-7BC6930A4675}"/>
                    </a:ext>
                  </a:extLst>
                </p:cNvPr>
                <p:cNvSpPr/>
                <p:nvPr/>
              </p:nvSpPr>
              <p:spPr>
                <a:xfrm>
                  <a:off x="1625491" y="5119048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299FC737-76D0-FF13-79C3-258B442E14E5}"/>
                    </a:ext>
                  </a:extLst>
                </p:cNvPr>
                <p:cNvSpPr/>
                <p:nvPr/>
              </p:nvSpPr>
              <p:spPr>
                <a:xfrm>
                  <a:off x="1130521" y="5126349"/>
                  <a:ext cx="178676" cy="1681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Hexagone 6">
                <a:extLst>
                  <a:ext uri="{FF2B5EF4-FFF2-40B4-BE49-F238E27FC236}">
                    <a16:creationId xmlns:a16="http://schemas.microsoft.com/office/drawing/2014/main" id="{3B003784-4912-ADFF-3549-5D5DE713B92C}"/>
                  </a:ext>
                </a:extLst>
              </p:cNvPr>
              <p:cNvSpPr/>
              <p:nvPr/>
            </p:nvSpPr>
            <p:spPr>
              <a:xfrm>
                <a:off x="6627200" y="2428389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" name="Hexagone 7">
                <a:extLst>
                  <a:ext uri="{FF2B5EF4-FFF2-40B4-BE49-F238E27FC236}">
                    <a16:creationId xmlns:a16="http://schemas.microsoft.com/office/drawing/2014/main" id="{033B424E-72DD-EB05-4AEC-7E59DB6B7359}"/>
                  </a:ext>
                </a:extLst>
              </p:cNvPr>
              <p:cNvSpPr/>
              <p:nvPr/>
            </p:nvSpPr>
            <p:spPr>
              <a:xfrm>
                <a:off x="6855509" y="2612838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" name="Hexagone 8">
                <a:extLst>
                  <a:ext uri="{FF2B5EF4-FFF2-40B4-BE49-F238E27FC236}">
                    <a16:creationId xmlns:a16="http://schemas.microsoft.com/office/drawing/2014/main" id="{C9A258AD-C686-1369-8BAC-58571D5166DF}"/>
                  </a:ext>
                </a:extLst>
              </p:cNvPr>
              <p:cNvSpPr/>
              <p:nvPr/>
            </p:nvSpPr>
            <p:spPr>
              <a:xfrm>
                <a:off x="7066886" y="2363224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Hexagone 9">
                <a:extLst>
                  <a:ext uri="{FF2B5EF4-FFF2-40B4-BE49-F238E27FC236}">
                    <a16:creationId xmlns:a16="http://schemas.microsoft.com/office/drawing/2014/main" id="{BC4018B6-5AA8-00DD-8C98-253CCB34E66A}"/>
                  </a:ext>
                </a:extLst>
              </p:cNvPr>
              <p:cNvSpPr/>
              <p:nvPr/>
            </p:nvSpPr>
            <p:spPr>
              <a:xfrm>
                <a:off x="7172574" y="2748268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Hexagone 10">
                <a:extLst>
                  <a:ext uri="{FF2B5EF4-FFF2-40B4-BE49-F238E27FC236}">
                    <a16:creationId xmlns:a16="http://schemas.microsoft.com/office/drawing/2014/main" id="{A2EF35C8-75D6-3CBA-806C-34FEF02CDC65}"/>
                  </a:ext>
                </a:extLst>
              </p:cNvPr>
              <p:cNvSpPr/>
              <p:nvPr/>
            </p:nvSpPr>
            <p:spPr>
              <a:xfrm>
                <a:off x="7449004" y="2569371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Hexagone 11">
                <a:extLst>
                  <a:ext uri="{FF2B5EF4-FFF2-40B4-BE49-F238E27FC236}">
                    <a16:creationId xmlns:a16="http://schemas.microsoft.com/office/drawing/2014/main" id="{06467E52-6766-FF5F-5C25-E7C24DA21952}"/>
                  </a:ext>
                </a:extLst>
              </p:cNvPr>
              <p:cNvSpPr/>
              <p:nvPr/>
            </p:nvSpPr>
            <p:spPr>
              <a:xfrm>
                <a:off x="7489639" y="2883995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Hexagone 12">
                <a:extLst>
                  <a:ext uri="{FF2B5EF4-FFF2-40B4-BE49-F238E27FC236}">
                    <a16:creationId xmlns:a16="http://schemas.microsoft.com/office/drawing/2014/main" id="{C7BAE959-34F4-AABF-BDE9-385E79D2CF21}"/>
                  </a:ext>
                </a:extLst>
              </p:cNvPr>
              <p:cNvSpPr/>
              <p:nvPr/>
            </p:nvSpPr>
            <p:spPr>
              <a:xfrm>
                <a:off x="7763738" y="2767863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Hexagone 13">
                <a:extLst>
                  <a:ext uri="{FF2B5EF4-FFF2-40B4-BE49-F238E27FC236}">
                    <a16:creationId xmlns:a16="http://schemas.microsoft.com/office/drawing/2014/main" id="{2DA81101-7895-55A0-6C6D-E8684206AFA0}"/>
                  </a:ext>
                </a:extLst>
              </p:cNvPr>
              <p:cNvSpPr/>
              <p:nvPr/>
            </p:nvSpPr>
            <p:spPr>
              <a:xfrm>
                <a:off x="7278167" y="3037784"/>
                <a:ext cx="211377" cy="167838"/>
              </a:xfrm>
              <a:prstGeom prst="hexagon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E4551AE5-B8AC-B7A0-5E9D-E18CE4215939}"/>
                </a:ext>
              </a:extLst>
            </p:cNvPr>
            <p:cNvCxnSpPr/>
            <p:nvPr/>
          </p:nvCxnSpPr>
          <p:spPr>
            <a:xfrm>
              <a:off x="9496374" y="1176341"/>
              <a:ext cx="1372428" cy="12625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7515136-7D5E-F45C-1647-3BA8DAFDF1A4}"/>
              </a:ext>
            </a:extLst>
          </p:cNvPr>
          <p:cNvGrpSpPr/>
          <p:nvPr/>
        </p:nvGrpSpPr>
        <p:grpSpPr>
          <a:xfrm>
            <a:off x="8967500" y="3385510"/>
            <a:ext cx="2619471" cy="2341527"/>
            <a:chOff x="9034131" y="3902511"/>
            <a:chExt cx="2619471" cy="2341527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A1DAF5C-B73D-DF4A-F49A-E2BA4C1ED391}"/>
                </a:ext>
              </a:extLst>
            </p:cNvPr>
            <p:cNvSpPr/>
            <p:nvPr/>
          </p:nvSpPr>
          <p:spPr>
            <a:xfrm rot="3104252">
              <a:off x="8832450" y="4682740"/>
              <a:ext cx="1958568" cy="9931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5B51CA3-0D33-37C0-73A7-29774C3247DD}"/>
                </a:ext>
              </a:extLst>
            </p:cNvPr>
            <p:cNvGrpSpPr/>
            <p:nvPr/>
          </p:nvGrpSpPr>
          <p:grpSpPr>
            <a:xfrm>
              <a:off x="9034131" y="3902511"/>
              <a:ext cx="2619471" cy="2341527"/>
              <a:chOff x="9034131" y="3902511"/>
              <a:chExt cx="2619471" cy="2341527"/>
            </a:xfrm>
          </p:grpSpPr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F5EA8D62-AAC6-9D59-C01D-E9C1D8F1C14B}"/>
                  </a:ext>
                </a:extLst>
              </p:cNvPr>
              <p:cNvGrpSpPr/>
              <p:nvPr/>
            </p:nvGrpSpPr>
            <p:grpSpPr>
              <a:xfrm>
                <a:off x="9034131" y="3902511"/>
                <a:ext cx="2564094" cy="2341527"/>
                <a:chOff x="342209" y="3922941"/>
                <a:chExt cx="2564094" cy="2341527"/>
              </a:xfrm>
            </p:grpSpPr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E4BC8045-798A-EC9C-942A-85F15D906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3696" y="3922941"/>
                  <a:ext cx="0" cy="23298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547B4B28-2ABA-771A-D154-14E7818B6099}"/>
                    </a:ext>
                  </a:extLst>
                </p:cNvPr>
                <p:cNvGrpSpPr/>
                <p:nvPr/>
              </p:nvGrpSpPr>
              <p:grpSpPr>
                <a:xfrm>
                  <a:off x="342209" y="4481169"/>
                  <a:ext cx="2564094" cy="1783299"/>
                  <a:chOff x="518950" y="4373020"/>
                  <a:chExt cx="2932387" cy="2214339"/>
                </a:xfrm>
              </p:grpSpPr>
              <p:cxnSp>
                <p:nvCxnSpPr>
                  <p:cNvPr id="42" name="Connecteur droit avec flèche 41">
                    <a:extLst>
                      <a:ext uri="{FF2B5EF4-FFF2-40B4-BE49-F238E27FC236}">
                        <a16:creationId xmlns:a16="http://schemas.microsoft.com/office/drawing/2014/main" id="{9AAD3E70-EE11-77B5-05A6-16F52704F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950" y="6587359"/>
                    <a:ext cx="293238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9D475084-E823-9E60-4FDF-7765A718390D}"/>
                      </a:ext>
                    </a:extLst>
                  </p:cNvPr>
                  <p:cNvSpPr/>
                  <p:nvPr/>
                </p:nvSpPr>
                <p:spPr>
                  <a:xfrm>
                    <a:off x="1159333" y="4650404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Ellipse 43">
                    <a:extLst>
                      <a:ext uri="{FF2B5EF4-FFF2-40B4-BE49-F238E27FC236}">
                        <a16:creationId xmlns:a16="http://schemas.microsoft.com/office/drawing/2014/main" id="{763809B3-AAB7-C8D0-8F09-BB3244A84A6A}"/>
                      </a:ext>
                    </a:extLst>
                  </p:cNvPr>
                  <p:cNvSpPr/>
                  <p:nvPr/>
                </p:nvSpPr>
                <p:spPr>
                  <a:xfrm>
                    <a:off x="972213" y="4373020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Ellipse 44">
                    <a:extLst>
                      <a:ext uri="{FF2B5EF4-FFF2-40B4-BE49-F238E27FC236}">
                        <a16:creationId xmlns:a16="http://schemas.microsoft.com/office/drawing/2014/main" id="{14D1DF12-6C30-A21B-56F1-82D1EEEFE192}"/>
                      </a:ext>
                    </a:extLst>
                  </p:cNvPr>
                  <p:cNvSpPr/>
                  <p:nvPr/>
                </p:nvSpPr>
                <p:spPr>
                  <a:xfrm>
                    <a:off x="863164" y="4851586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Ellipse 45">
                    <a:extLst>
                      <a:ext uri="{FF2B5EF4-FFF2-40B4-BE49-F238E27FC236}">
                        <a16:creationId xmlns:a16="http://schemas.microsoft.com/office/drawing/2014/main" id="{9A9A40B1-7B71-813D-2C13-0D09C57ABAA7}"/>
                      </a:ext>
                    </a:extLst>
                  </p:cNvPr>
                  <p:cNvSpPr/>
                  <p:nvPr/>
                </p:nvSpPr>
                <p:spPr>
                  <a:xfrm>
                    <a:off x="1325624" y="4920800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Ellipse 46">
                    <a:extLst>
                      <a:ext uri="{FF2B5EF4-FFF2-40B4-BE49-F238E27FC236}">
                        <a16:creationId xmlns:a16="http://schemas.microsoft.com/office/drawing/2014/main" id="{810A29F0-437D-BA19-7D1A-1D53DA59D9CA}"/>
                      </a:ext>
                    </a:extLst>
                  </p:cNvPr>
                  <p:cNvSpPr/>
                  <p:nvPr/>
                </p:nvSpPr>
                <p:spPr>
                  <a:xfrm>
                    <a:off x="1379487" y="5345525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Ellipse 47">
                    <a:extLst>
                      <a:ext uri="{FF2B5EF4-FFF2-40B4-BE49-F238E27FC236}">
                        <a16:creationId xmlns:a16="http://schemas.microsoft.com/office/drawing/2014/main" id="{CBABAA09-E554-6735-738C-CD10D1A2CF65}"/>
                      </a:ext>
                    </a:extLst>
                  </p:cNvPr>
                  <p:cNvSpPr/>
                  <p:nvPr/>
                </p:nvSpPr>
                <p:spPr>
                  <a:xfrm>
                    <a:off x="1728955" y="5585915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Ellipse 48">
                    <a:extLst>
                      <a:ext uri="{FF2B5EF4-FFF2-40B4-BE49-F238E27FC236}">
                        <a16:creationId xmlns:a16="http://schemas.microsoft.com/office/drawing/2014/main" id="{BDC97590-9764-9CB3-C1E9-3BAD4A31C0CB}"/>
                      </a:ext>
                    </a:extLst>
                  </p:cNvPr>
                  <p:cNvSpPr/>
                  <p:nvPr/>
                </p:nvSpPr>
                <p:spPr>
                  <a:xfrm>
                    <a:off x="1080070" y="5523410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Ellipse 49">
                    <a:extLst>
                      <a:ext uri="{FF2B5EF4-FFF2-40B4-BE49-F238E27FC236}">
                        <a16:creationId xmlns:a16="http://schemas.microsoft.com/office/drawing/2014/main" id="{4B0E035F-06C4-41C6-22B0-F3057DC2FFBC}"/>
                      </a:ext>
                    </a:extLst>
                  </p:cNvPr>
                  <p:cNvSpPr/>
                  <p:nvPr/>
                </p:nvSpPr>
                <p:spPr>
                  <a:xfrm>
                    <a:off x="1457653" y="5754079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Ellipse 50">
                    <a:extLst>
                      <a:ext uri="{FF2B5EF4-FFF2-40B4-BE49-F238E27FC236}">
                        <a16:creationId xmlns:a16="http://schemas.microsoft.com/office/drawing/2014/main" id="{A298EB9D-4AA5-A1AF-735C-6F6C8240919A}"/>
                      </a:ext>
                    </a:extLst>
                  </p:cNvPr>
                  <p:cNvSpPr/>
                  <p:nvPr/>
                </p:nvSpPr>
                <p:spPr>
                  <a:xfrm>
                    <a:off x="1818292" y="5345526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Ellipse 51">
                    <a:extLst>
                      <a:ext uri="{FF2B5EF4-FFF2-40B4-BE49-F238E27FC236}">
                        <a16:creationId xmlns:a16="http://schemas.microsoft.com/office/drawing/2014/main" id="{DCEE43C5-81D2-2296-1371-9B3A76C93887}"/>
                      </a:ext>
                    </a:extLst>
                  </p:cNvPr>
                  <p:cNvSpPr/>
                  <p:nvPr/>
                </p:nvSpPr>
                <p:spPr>
                  <a:xfrm>
                    <a:off x="1625491" y="5119048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Ellipse 52">
                    <a:extLst>
                      <a:ext uri="{FF2B5EF4-FFF2-40B4-BE49-F238E27FC236}">
                        <a16:creationId xmlns:a16="http://schemas.microsoft.com/office/drawing/2014/main" id="{05519D2F-2DDD-A120-D089-CAF8889AF46C}"/>
                      </a:ext>
                    </a:extLst>
                  </p:cNvPr>
                  <p:cNvSpPr/>
                  <p:nvPr/>
                </p:nvSpPr>
                <p:spPr>
                  <a:xfrm>
                    <a:off x="1130521" y="5126349"/>
                    <a:ext cx="178676" cy="16816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039967D8-1C2C-29B8-E7E1-90781CEDF50B}"/>
                    </a:ext>
                  </a:extLst>
                </p:cNvPr>
                <p:cNvSpPr/>
                <p:nvPr/>
              </p:nvSpPr>
              <p:spPr>
                <a:xfrm>
                  <a:off x="1966166" y="4854307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F506837E-CA09-4238-67EB-8EE610135E15}"/>
                    </a:ext>
                  </a:extLst>
                </p:cNvPr>
                <p:cNvSpPr/>
                <p:nvPr/>
              </p:nvSpPr>
              <p:spPr>
                <a:xfrm>
                  <a:off x="2190511" y="4668407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22EF7076-A9B2-1786-C178-D636F5D4F74B}"/>
                    </a:ext>
                  </a:extLst>
                </p:cNvPr>
                <p:cNvSpPr/>
                <p:nvPr/>
              </p:nvSpPr>
              <p:spPr>
                <a:xfrm>
                  <a:off x="2464705" y="4565088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A5B7B7E-F9E6-82B8-13DF-CFCE53EFD5C9}"/>
                    </a:ext>
                  </a:extLst>
                </p:cNvPr>
                <p:cNvSpPr/>
                <p:nvPr/>
              </p:nvSpPr>
              <p:spPr>
                <a:xfrm>
                  <a:off x="2146101" y="4351229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775FBEA5-D50F-FF29-8E88-030BAC37342D}"/>
                    </a:ext>
                  </a:extLst>
                </p:cNvPr>
                <p:cNvSpPr/>
                <p:nvPr/>
              </p:nvSpPr>
              <p:spPr>
                <a:xfrm>
                  <a:off x="1854357" y="4543368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606902D1-F12E-C5CA-E45B-8E866B2529D5}"/>
                    </a:ext>
                  </a:extLst>
                </p:cNvPr>
                <p:cNvSpPr/>
                <p:nvPr/>
              </p:nvSpPr>
              <p:spPr>
                <a:xfrm>
                  <a:off x="1546138" y="4391026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25E8089A-89B4-03D8-5F37-7FFD6367FD34}"/>
                    </a:ext>
                  </a:extLst>
                </p:cNvPr>
                <p:cNvSpPr/>
                <p:nvPr/>
              </p:nvSpPr>
              <p:spPr>
                <a:xfrm>
                  <a:off x="1325241" y="4235904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F717B6ED-7910-C1C4-5A09-8C0E3F02D9C8}"/>
                    </a:ext>
                  </a:extLst>
                </p:cNvPr>
                <p:cNvSpPr/>
                <p:nvPr/>
              </p:nvSpPr>
              <p:spPr>
                <a:xfrm>
                  <a:off x="1735671" y="4194148"/>
                  <a:ext cx="156235" cy="13543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7213C18D-40F6-11E4-9F4F-48EE58F1F41C}"/>
                  </a:ext>
                </a:extLst>
              </p:cNvPr>
              <p:cNvSpPr/>
              <p:nvPr/>
            </p:nvSpPr>
            <p:spPr>
              <a:xfrm rot="2264814">
                <a:off x="9695034" y="4002241"/>
                <a:ext cx="1958568" cy="99315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CF3EB21-91AB-A8D6-FDAE-0D16D1452071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25247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Exemple simple : ML et microbiologie (1)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97237" y="879577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90B1E9D-3B6B-CC49-7066-565089C0A644}"/>
              </a:ext>
            </a:extLst>
          </p:cNvPr>
          <p:cNvGrpSpPr/>
          <p:nvPr/>
        </p:nvGrpSpPr>
        <p:grpSpPr>
          <a:xfrm>
            <a:off x="445372" y="934951"/>
            <a:ext cx="11287193" cy="4655647"/>
            <a:chOff x="227144" y="937989"/>
            <a:chExt cx="11287193" cy="465564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A76B338-FF18-0FC9-8797-05337110E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843" b="-13424"/>
            <a:stretch/>
          </p:blipFill>
          <p:spPr>
            <a:xfrm>
              <a:off x="227144" y="937989"/>
              <a:ext cx="5449058" cy="2785623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6C5BD05-3B5D-80D5-ABCF-22A174193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3141" b="74393"/>
            <a:stretch/>
          </p:blipFill>
          <p:spPr>
            <a:xfrm>
              <a:off x="371509" y="3422248"/>
              <a:ext cx="3380987" cy="1585277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3D170888-B06B-2B50-41F4-DECF2561C4FA}"/>
                </a:ext>
              </a:extLst>
            </p:cNvPr>
            <p:cNvSpPr/>
            <p:nvPr/>
          </p:nvSpPr>
          <p:spPr>
            <a:xfrm>
              <a:off x="5719061" y="3058247"/>
              <a:ext cx="1399830" cy="6811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8E1E415-493F-5732-5230-22FEA5BC0F1E}"/>
                </a:ext>
              </a:extLst>
            </p:cNvPr>
            <p:cNvGrpSpPr/>
            <p:nvPr/>
          </p:nvGrpSpPr>
          <p:grpSpPr>
            <a:xfrm>
              <a:off x="6252721" y="1307671"/>
              <a:ext cx="5261616" cy="4285965"/>
              <a:chOff x="6252721" y="1307671"/>
              <a:chExt cx="5261616" cy="428596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84803D-D591-5F48-3D78-A9A1EAC1A832}"/>
                  </a:ext>
                </a:extLst>
              </p:cNvPr>
              <p:cNvSpPr/>
              <p:nvPr/>
            </p:nvSpPr>
            <p:spPr>
              <a:xfrm>
                <a:off x="6252721" y="1307671"/>
                <a:ext cx="1403502" cy="4404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Diamètre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482E4658-BCEA-0E26-1418-8AC5573F05B5}"/>
                  </a:ext>
                </a:extLst>
              </p:cNvPr>
              <p:cNvGrpSpPr/>
              <p:nvPr/>
            </p:nvGrpSpPr>
            <p:grpSpPr>
              <a:xfrm>
                <a:off x="7955794" y="1898116"/>
                <a:ext cx="3558543" cy="3695520"/>
                <a:chOff x="7955794" y="1898116"/>
                <a:chExt cx="3558543" cy="3695520"/>
              </a:xfrm>
            </p:grpSpPr>
            <p:cxnSp>
              <p:nvCxnSpPr>
                <p:cNvPr id="9" name="Connecteur droit avec flèche 8">
                  <a:extLst>
                    <a:ext uri="{FF2B5EF4-FFF2-40B4-BE49-F238E27FC236}">
                      <a16:creationId xmlns:a16="http://schemas.microsoft.com/office/drawing/2014/main" id="{5872616E-6555-ED12-6170-1246FC64C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67281" y="1898116"/>
                  <a:ext cx="0" cy="29354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3A5BB0B1-1BB9-9742-44BA-2085324CB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55794" y="4845290"/>
                  <a:ext cx="338099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1B7FF48-FEF3-12E9-437A-1593197537C3}"/>
                    </a:ext>
                  </a:extLst>
                </p:cNvPr>
                <p:cNvSpPr/>
                <p:nvPr/>
              </p:nvSpPr>
              <p:spPr>
                <a:xfrm>
                  <a:off x="10630255" y="5153181"/>
                  <a:ext cx="884082" cy="44045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CMI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7EBA8FE-4F23-964C-65B5-0FC327F3DF24}"/>
                    </a:ext>
                  </a:extLst>
                </p:cNvPr>
                <p:cNvSpPr/>
                <p:nvPr/>
              </p:nvSpPr>
              <p:spPr>
                <a:xfrm>
                  <a:off x="8264233" y="2141044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D86FA7EA-4086-1F94-45D6-9B5527B2E5AA}"/>
                    </a:ext>
                  </a:extLst>
                </p:cNvPr>
                <p:cNvSpPr/>
                <p:nvPr/>
              </p:nvSpPr>
              <p:spPr>
                <a:xfrm>
                  <a:off x="8523183" y="2470618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EF66D95-DEB7-16D8-A448-4173A5EDAED1}"/>
                    </a:ext>
                  </a:extLst>
                </p:cNvPr>
                <p:cNvSpPr/>
                <p:nvPr/>
              </p:nvSpPr>
              <p:spPr>
                <a:xfrm>
                  <a:off x="8935136" y="2407794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1AD14B7-4FA2-7E2D-2ADE-0ACEC7B09F23}"/>
                    </a:ext>
                  </a:extLst>
                </p:cNvPr>
                <p:cNvSpPr/>
                <p:nvPr/>
              </p:nvSpPr>
              <p:spPr>
                <a:xfrm>
                  <a:off x="9193072" y="2761921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034C2F4B-6AA0-82B8-37A8-D771678030FA}"/>
                    </a:ext>
                  </a:extLst>
                </p:cNvPr>
                <p:cNvSpPr/>
                <p:nvPr/>
              </p:nvSpPr>
              <p:spPr>
                <a:xfrm>
                  <a:off x="9525607" y="2785717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33EC372E-8EB1-3445-4263-B57A1C6FDF21}"/>
                    </a:ext>
                  </a:extLst>
                </p:cNvPr>
                <p:cNvSpPr/>
                <p:nvPr/>
              </p:nvSpPr>
              <p:spPr>
                <a:xfrm>
                  <a:off x="9794410" y="3018559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972C4568-509D-6D6C-28E5-FCE7A77994A8}"/>
                    </a:ext>
                  </a:extLst>
                </p:cNvPr>
                <p:cNvSpPr/>
                <p:nvPr/>
              </p:nvSpPr>
              <p:spPr>
                <a:xfrm>
                  <a:off x="10474020" y="3489430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FBA446D6-DEF2-C32E-ED1F-4C8D2C8778AE}"/>
                    </a:ext>
                  </a:extLst>
                </p:cNvPr>
                <p:cNvSpPr/>
                <p:nvPr/>
              </p:nvSpPr>
              <p:spPr>
                <a:xfrm>
                  <a:off x="10174394" y="3258274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660A9DD-6B3D-7E45-2ABC-817ECAC1F5B2}"/>
                    </a:ext>
                  </a:extLst>
                </p:cNvPr>
                <p:cNvSpPr/>
                <p:nvPr/>
              </p:nvSpPr>
              <p:spPr>
                <a:xfrm>
                  <a:off x="10837864" y="3730560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5F719D88-9BA2-29CE-5600-B4BFAD1BDCE4}"/>
                    </a:ext>
                  </a:extLst>
                </p:cNvPr>
                <p:cNvSpPr/>
                <p:nvPr/>
              </p:nvSpPr>
              <p:spPr>
                <a:xfrm>
                  <a:off x="10074000" y="2983201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5561DDE0-8DD2-3CC7-144C-730CA023A4F0}"/>
                    </a:ext>
                  </a:extLst>
                </p:cNvPr>
                <p:cNvSpPr/>
                <p:nvPr/>
              </p:nvSpPr>
              <p:spPr>
                <a:xfrm>
                  <a:off x="10449229" y="3778816"/>
                  <a:ext cx="156235" cy="1354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FAD9D7BA-2014-7BCA-B65D-106BB3DD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4233" y="2103753"/>
                  <a:ext cx="2596863" cy="1894326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EC652-2B56-24E9-E51A-52A7F0FC6FAF}"/>
              </a:ext>
            </a:extLst>
          </p:cNvPr>
          <p:cNvSpPr/>
          <p:nvPr/>
        </p:nvSpPr>
        <p:spPr>
          <a:xfrm>
            <a:off x="533751" y="5052875"/>
            <a:ext cx="10158497" cy="578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CMI : concentration minimale inhibitrice à partir de laquelle on n’observe plus de pousse visible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Objectif : concentration en antibiotique au site de l’infection &gt; CMI → succès thérapeutique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D6C8D1-CD0F-0FB4-C726-EC9E717A70FD}"/>
              </a:ext>
            </a:extLst>
          </p:cNvPr>
          <p:cNvSpPr/>
          <p:nvPr/>
        </p:nvSpPr>
        <p:spPr>
          <a:xfrm>
            <a:off x="1110036" y="5734849"/>
            <a:ext cx="10102291" cy="84177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Peut-on estimer la CMI (mg/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à partir du diamètre mesuré (mm) 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Exemple avec IA = apprentissage supervisé et régression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82BBF9-23A3-F118-FB10-E368FEBEA088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57962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Exemple simple : ML et bactériologie (2)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0B0723-6A7A-E3EB-46B3-14F4185EEA06}"/>
              </a:ext>
            </a:extLst>
          </p:cNvPr>
          <p:cNvGrpSpPr/>
          <p:nvPr/>
        </p:nvGrpSpPr>
        <p:grpSpPr>
          <a:xfrm>
            <a:off x="142696" y="944318"/>
            <a:ext cx="11906608" cy="4101460"/>
            <a:chOff x="142696" y="944318"/>
            <a:chExt cx="11906608" cy="41014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80218-461E-183E-4210-4A5E93FB1471}"/>
                </a:ext>
              </a:extLst>
            </p:cNvPr>
            <p:cNvSpPr/>
            <p:nvPr/>
          </p:nvSpPr>
          <p:spPr>
            <a:xfrm>
              <a:off x="4137907" y="3399128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Calcul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3991A0F-BCA6-C63B-FEBF-64F5348BC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05"/>
            <a:stretch/>
          </p:blipFill>
          <p:spPr>
            <a:xfrm>
              <a:off x="527204" y="2747607"/>
              <a:ext cx="2171380" cy="2298171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47FC6E98-9245-9E61-338C-2927AFCBC651}"/>
                </a:ext>
              </a:extLst>
            </p:cNvPr>
            <p:cNvSpPr/>
            <p:nvPr/>
          </p:nvSpPr>
          <p:spPr>
            <a:xfrm>
              <a:off x="3399195" y="200991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F86F02-FDC3-8C23-903D-F1D4F5E02B20}"/>
                </a:ext>
              </a:extLst>
            </p:cNvPr>
            <p:cNvSpPr/>
            <p:nvPr/>
          </p:nvSpPr>
          <p:spPr>
            <a:xfrm>
              <a:off x="142696" y="1718734"/>
              <a:ext cx="3148423" cy="93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 ou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feature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(x) = diamètre du disque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31 mm</a:t>
              </a:r>
            </a:p>
          </p:txBody>
        </p:sp>
        <p:pic>
          <p:nvPicPr>
            <p:cNvPr id="7" name="Graphique 6" descr="Ordinateur avec un remplissage uni">
              <a:extLst>
                <a:ext uri="{FF2B5EF4-FFF2-40B4-BE49-F238E27FC236}">
                  <a16:creationId xmlns:a16="http://schemas.microsoft.com/office/drawing/2014/main" id="{15DE3305-6FE7-923B-A017-CE68D660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30417" y="1621516"/>
              <a:ext cx="1964267" cy="1964267"/>
            </a:xfrm>
            <a:prstGeom prst="rect">
              <a:avLst/>
            </a:prstGeom>
          </p:spPr>
        </p:pic>
        <p:pic>
          <p:nvPicPr>
            <p:cNvPr id="8" name="Graphique 7" descr="Engrenages avec un remplissage uni">
              <a:extLst>
                <a:ext uri="{FF2B5EF4-FFF2-40B4-BE49-F238E27FC236}">
                  <a16:creationId xmlns:a16="http://schemas.microsoft.com/office/drawing/2014/main" id="{F24B7F71-9B8D-BEC5-D65F-DB2C8E27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9857" y="3342550"/>
              <a:ext cx="664827" cy="664827"/>
            </a:xfrm>
            <a:prstGeom prst="rect">
              <a:avLst/>
            </a:prstGeom>
          </p:spPr>
        </p:pic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534C40BE-A919-A421-9EC5-8A99966092F6}"/>
                </a:ext>
              </a:extLst>
            </p:cNvPr>
            <p:cNvSpPr/>
            <p:nvPr/>
          </p:nvSpPr>
          <p:spPr>
            <a:xfrm>
              <a:off x="7084321" y="198972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8BF94-3AA8-4024-6190-2F66EBB08DBF}"/>
                </a:ext>
              </a:extLst>
            </p:cNvPr>
            <p:cNvSpPr/>
            <p:nvPr/>
          </p:nvSpPr>
          <p:spPr>
            <a:xfrm>
              <a:off x="8616762" y="1718734"/>
              <a:ext cx="2472267" cy="9385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 (y) = CMI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pic>
          <p:nvPicPr>
            <p:cNvPr id="11" name="Graphique 10" descr="Ampoule et engrenage contour">
              <a:extLst>
                <a:ext uri="{FF2B5EF4-FFF2-40B4-BE49-F238E27FC236}">
                  <a16:creationId xmlns:a16="http://schemas.microsoft.com/office/drawing/2014/main" id="{04A0FC1E-E7B8-C4CD-9A81-5F57BC8D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34904" y="1211985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59ECC9-BC74-064A-46F2-F6FFD060DECE}"/>
                </a:ext>
              </a:extLst>
            </p:cNvPr>
            <p:cNvSpPr/>
            <p:nvPr/>
          </p:nvSpPr>
          <p:spPr>
            <a:xfrm>
              <a:off x="8616762" y="944318"/>
              <a:ext cx="2472267" cy="681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CMI (vraie)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0,25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F38CB-6E17-09BD-378F-6874BDF7D049}"/>
                </a:ext>
              </a:extLst>
            </p:cNvPr>
            <p:cNvSpPr/>
            <p:nvPr/>
          </p:nvSpPr>
          <p:spPr>
            <a:xfrm>
              <a:off x="4137907" y="1008827"/>
              <a:ext cx="2688169" cy="639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Equation du modèle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a(x) +b</a:t>
              </a:r>
            </a:p>
          </p:txBody>
        </p:sp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71561B33-73B1-F7D2-DC7C-87E81ECB303D}"/>
                </a:ext>
              </a:extLst>
            </p:cNvPr>
            <p:cNvSpPr/>
            <p:nvPr/>
          </p:nvSpPr>
          <p:spPr>
            <a:xfrm rot="10800000">
              <a:off x="5256925" y="1640043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FB21A02B-13E9-F0C8-9EDF-2F648AC07EB4}"/>
                </a:ext>
              </a:extLst>
            </p:cNvPr>
            <p:cNvSpPr/>
            <p:nvPr/>
          </p:nvSpPr>
          <p:spPr>
            <a:xfrm rot="10800000">
              <a:off x="5782732" y="1626385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86985-44E9-75EF-9CCB-A9E60F645DD1}"/>
              </a:ext>
            </a:extLst>
          </p:cNvPr>
          <p:cNvSpPr/>
          <p:nvPr/>
        </p:nvSpPr>
        <p:spPr>
          <a:xfrm>
            <a:off x="358815" y="5607433"/>
            <a:ext cx="11554219" cy="741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 faut déterminer les meilleurs paramètres (a) et (b) de l’équation du modèle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entraînement du modèle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6BCF-0E3D-4CBF-9B4F-D9A042BBFDBA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795834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Exemple simple : ML et bactériologie (2)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0B0723-6A7A-E3EB-46B3-14F4185EEA06}"/>
              </a:ext>
            </a:extLst>
          </p:cNvPr>
          <p:cNvGrpSpPr/>
          <p:nvPr/>
        </p:nvGrpSpPr>
        <p:grpSpPr>
          <a:xfrm>
            <a:off x="142696" y="944318"/>
            <a:ext cx="11906608" cy="4101460"/>
            <a:chOff x="142696" y="944318"/>
            <a:chExt cx="11906608" cy="41014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80218-461E-183E-4210-4A5E93FB1471}"/>
                </a:ext>
              </a:extLst>
            </p:cNvPr>
            <p:cNvSpPr/>
            <p:nvPr/>
          </p:nvSpPr>
          <p:spPr>
            <a:xfrm>
              <a:off x="4137907" y="3399128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Calcul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3991A0F-BCA6-C63B-FEBF-64F5348BC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05"/>
            <a:stretch/>
          </p:blipFill>
          <p:spPr>
            <a:xfrm>
              <a:off x="527204" y="2747607"/>
              <a:ext cx="2171380" cy="2298171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47FC6E98-9245-9E61-338C-2927AFCBC651}"/>
                </a:ext>
              </a:extLst>
            </p:cNvPr>
            <p:cNvSpPr/>
            <p:nvPr/>
          </p:nvSpPr>
          <p:spPr>
            <a:xfrm>
              <a:off x="3399195" y="200991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F86F02-FDC3-8C23-903D-F1D4F5E02B20}"/>
                </a:ext>
              </a:extLst>
            </p:cNvPr>
            <p:cNvSpPr/>
            <p:nvPr/>
          </p:nvSpPr>
          <p:spPr>
            <a:xfrm>
              <a:off x="142696" y="1718734"/>
              <a:ext cx="3148423" cy="93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 ou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feature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(x) = diamètre du disque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31 mm</a:t>
              </a:r>
            </a:p>
          </p:txBody>
        </p:sp>
        <p:pic>
          <p:nvPicPr>
            <p:cNvPr id="7" name="Graphique 6" descr="Ordinateur avec un remplissage uni">
              <a:extLst>
                <a:ext uri="{FF2B5EF4-FFF2-40B4-BE49-F238E27FC236}">
                  <a16:creationId xmlns:a16="http://schemas.microsoft.com/office/drawing/2014/main" id="{15DE3305-6FE7-923B-A017-CE68D660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30417" y="1621516"/>
              <a:ext cx="1964267" cy="1964267"/>
            </a:xfrm>
            <a:prstGeom prst="rect">
              <a:avLst/>
            </a:prstGeom>
          </p:spPr>
        </p:pic>
        <p:pic>
          <p:nvPicPr>
            <p:cNvPr id="8" name="Graphique 7" descr="Engrenages avec un remplissage uni">
              <a:extLst>
                <a:ext uri="{FF2B5EF4-FFF2-40B4-BE49-F238E27FC236}">
                  <a16:creationId xmlns:a16="http://schemas.microsoft.com/office/drawing/2014/main" id="{F24B7F71-9B8D-BEC5-D65F-DB2C8E27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9857" y="3342550"/>
              <a:ext cx="664827" cy="664827"/>
            </a:xfrm>
            <a:prstGeom prst="rect">
              <a:avLst/>
            </a:prstGeom>
          </p:spPr>
        </p:pic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534C40BE-A919-A421-9EC5-8A99966092F6}"/>
                </a:ext>
              </a:extLst>
            </p:cNvPr>
            <p:cNvSpPr/>
            <p:nvPr/>
          </p:nvSpPr>
          <p:spPr>
            <a:xfrm>
              <a:off x="7084321" y="198972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8BF94-3AA8-4024-6190-2F66EBB08DBF}"/>
                </a:ext>
              </a:extLst>
            </p:cNvPr>
            <p:cNvSpPr/>
            <p:nvPr/>
          </p:nvSpPr>
          <p:spPr>
            <a:xfrm>
              <a:off x="8616762" y="1718734"/>
              <a:ext cx="2472267" cy="9385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 (y) = CMI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phique 10" descr="Ampoule et engrenage contour">
              <a:extLst>
                <a:ext uri="{FF2B5EF4-FFF2-40B4-BE49-F238E27FC236}">
                  <a16:creationId xmlns:a16="http://schemas.microsoft.com/office/drawing/2014/main" id="{04A0FC1E-E7B8-C4CD-9A81-5F57BC8D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34904" y="1211985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59ECC9-BC74-064A-46F2-F6FFD060DECE}"/>
                </a:ext>
              </a:extLst>
            </p:cNvPr>
            <p:cNvSpPr/>
            <p:nvPr/>
          </p:nvSpPr>
          <p:spPr>
            <a:xfrm>
              <a:off x="8616762" y="944318"/>
              <a:ext cx="2472267" cy="681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CMI (vraie)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0,25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F38CB-6E17-09BD-378F-6874BDF7D049}"/>
                </a:ext>
              </a:extLst>
            </p:cNvPr>
            <p:cNvSpPr/>
            <p:nvPr/>
          </p:nvSpPr>
          <p:spPr>
            <a:xfrm>
              <a:off x="4137907" y="1008827"/>
              <a:ext cx="2688169" cy="639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Equation du modèle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a(x) +b</a:t>
              </a:r>
            </a:p>
          </p:txBody>
        </p:sp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71561B33-73B1-F7D2-DC7C-87E81ECB303D}"/>
                </a:ext>
              </a:extLst>
            </p:cNvPr>
            <p:cNvSpPr/>
            <p:nvPr/>
          </p:nvSpPr>
          <p:spPr>
            <a:xfrm rot="10800000">
              <a:off x="5256925" y="1640043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FB21A02B-13E9-F0C8-9EDF-2F648AC07EB4}"/>
                </a:ext>
              </a:extLst>
            </p:cNvPr>
            <p:cNvSpPr/>
            <p:nvPr/>
          </p:nvSpPr>
          <p:spPr>
            <a:xfrm rot="10800000">
              <a:off x="5782732" y="1626385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FFCA9-9B48-9B13-0F1B-C989506DA2F1}"/>
                </a:ext>
              </a:extLst>
            </p:cNvPr>
            <p:cNvSpPr/>
            <p:nvPr/>
          </p:nvSpPr>
          <p:spPr>
            <a:xfrm>
              <a:off x="8508810" y="4153061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Mesure de l’erreur entre l’output et la CMI (vraie)</a:t>
              </a:r>
            </a:p>
          </p:txBody>
        </p:sp>
        <p:sp>
          <p:nvSpPr>
            <p:cNvPr id="17" name="Flèche : droite 16">
              <a:extLst>
                <a:ext uri="{FF2B5EF4-FFF2-40B4-BE49-F238E27FC236}">
                  <a16:creationId xmlns:a16="http://schemas.microsoft.com/office/drawing/2014/main" id="{21BDC140-36AE-F0C5-C681-F08EDB1ED738}"/>
                </a:ext>
              </a:extLst>
            </p:cNvPr>
            <p:cNvSpPr/>
            <p:nvPr/>
          </p:nvSpPr>
          <p:spPr>
            <a:xfrm rot="5400000">
              <a:off x="9116679" y="3086973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BD929A-7B3C-5D40-46F7-E9AF58FDBE59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242566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Exemple simple : ML et bactériologie (2)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0B0723-6A7A-E3EB-46B3-14F4185EEA06}"/>
              </a:ext>
            </a:extLst>
          </p:cNvPr>
          <p:cNvGrpSpPr/>
          <p:nvPr/>
        </p:nvGrpSpPr>
        <p:grpSpPr>
          <a:xfrm>
            <a:off x="142696" y="944318"/>
            <a:ext cx="11906608" cy="4770791"/>
            <a:chOff x="142696" y="944318"/>
            <a:chExt cx="11906608" cy="47707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80218-461E-183E-4210-4A5E93FB1471}"/>
                </a:ext>
              </a:extLst>
            </p:cNvPr>
            <p:cNvSpPr/>
            <p:nvPr/>
          </p:nvSpPr>
          <p:spPr>
            <a:xfrm>
              <a:off x="4137907" y="3399128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Calcul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3991A0F-BCA6-C63B-FEBF-64F5348BC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05"/>
            <a:stretch/>
          </p:blipFill>
          <p:spPr>
            <a:xfrm>
              <a:off x="527204" y="2747607"/>
              <a:ext cx="2171380" cy="2298171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47FC6E98-9245-9E61-338C-2927AFCBC651}"/>
                </a:ext>
              </a:extLst>
            </p:cNvPr>
            <p:cNvSpPr/>
            <p:nvPr/>
          </p:nvSpPr>
          <p:spPr>
            <a:xfrm>
              <a:off x="3399195" y="200991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F86F02-FDC3-8C23-903D-F1D4F5E02B20}"/>
                </a:ext>
              </a:extLst>
            </p:cNvPr>
            <p:cNvSpPr/>
            <p:nvPr/>
          </p:nvSpPr>
          <p:spPr>
            <a:xfrm>
              <a:off x="142696" y="1718734"/>
              <a:ext cx="3148423" cy="93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 ou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feature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(x) = diamètre du disque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31 mm</a:t>
              </a:r>
            </a:p>
          </p:txBody>
        </p:sp>
        <p:pic>
          <p:nvPicPr>
            <p:cNvPr id="7" name="Graphique 6" descr="Ordinateur avec un remplissage uni">
              <a:extLst>
                <a:ext uri="{FF2B5EF4-FFF2-40B4-BE49-F238E27FC236}">
                  <a16:creationId xmlns:a16="http://schemas.microsoft.com/office/drawing/2014/main" id="{15DE3305-6FE7-923B-A017-CE68D660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30417" y="1621516"/>
              <a:ext cx="1964267" cy="1964267"/>
            </a:xfrm>
            <a:prstGeom prst="rect">
              <a:avLst/>
            </a:prstGeom>
          </p:spPr>
        </p:pic>
        <p:pic>
          <p:nvPicPr>
            <p:cNvPr id="8" name="Graphique 7" descr="Engrenages avec un remplissage uni">
              <a:extLst>
                <a:ext uri="{FF2B5EF4-FFF2-40B4-BE49-F238E27FC236}">
                  <a16:creationId xmlns:a16="http://schemas.microsoft.com/office/drawing/2014/main" id="{F24B7F71-9B8D-BEC5-D65F-DB2C8E27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9857" y="3342550"/>
              <a:ext cx="664827" cy="664827"/>
            </a:xfrm>
            <a:prstGeom prst="rect">
              <a:avLst/>
            </a:prstGeom>
          </p:spPr>
        </p:pic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534C40BE-A919-A421-9EC5-8A99966092F6}"/>
                </a:ext>
              </a:extLst>
            </p:cNvPr>
            <p:cNvSpPr/>
            <p:nvPr/>
          </p:nvSpPr>
          <p:spPr>
            <a:xfrm>
              <a:off x="7084321" y="198972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8BF94-3AA8-4024-6190-2F66EBB08DBF}"/>
                </a:ext>
              </a:extLst>
            </p:cNvPr>
            <p:cNvSpPr/>
            <p:nvPr/>
          </p:nvSpPr>
          <p:spPr>
            <a:xfrm>
              <a:off x="8616762" y="1718734"/>
              <a:ext cx="2472267" cy="9385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 (y) = CMI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phique 10" descr="Ampoule et engrenage contour">
              <a:extLst>
                <a:ext uri="{FF2B5EF4-FFF2-40B4-BE49-F238E27FC236}">
                  <a16:creationId xmlns:a16="http://schemas.microsoft.com/office/drawing/2014/main" id="{04A0FC1E-E7B8-C4CD-9A81-5F57BC8D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34904" y="1211985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59ECC9-BC74-064A-46F2-F6FFD060DECE}"/>
                </a:ext>
              </a:extLst>
            </p:cNvPr>
            <p:cNvSpPr/>
            <p:nvPr/>
          </p:nvSpPr>
          <p:spPr>
            <a:xfrm>
              <a:off x="8616762" y="944318"/>
              <a:ext cx="2472267" cy="681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CMI (vraie)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0,25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F38CB-6E17-09BD-378F-6874BDF7D049}"/>
                </a:ext>
              </a:extLst>
            </p:cNvPr>
            <p:cNvSpPr/>
            <p:nvPr/>
          </p:nvSpPr>
          <p:spPr>
            <a:xfrm>
              <a:off x="4137907" y="1008827"/>
              <a:ext cx="2688169" cy="639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Equation du modèle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a(x) +b</a:t>
              </a:r>
            </a:p>
          </p:txBody>
        </p:sp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71561B33-73B1-F7D2-DC7C-87E81ECB303D}"/>
                </a:ext>
              </a:extLst>
            </p:cNvPr>
            <p:cNvSpPr/>
            <p:nvPr/>
          </p:nvSpPr>
          <p:spPr>
            <a:xfrm rot="10800000">
              <a:off x="5256925" y="1640043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FB21A02B-13E9-F0C8-9EDF-2F648AC07EB4}"/>
                </a:ext>
              </a:extLst>
            </p:cNvPr>
            <p:cNvSpPr/>
            <p:nvPr/>
          </p:nvSpPr>
          <p:spPr>
            <a:xfrm rot="10800000">
              <a:off x="5782732" y="1626385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FFCA9-9B48-9B13-0F1B-C989506DA2F1}"/>
                </a:ext>
              </a:extLst>
            </p:cNvPr>
            <p:cNvSpPr/>
            <p:nvPr/>
          </p:nvSpPr>
          <p:spPr>
            <a:xfrm>
              <a:off x="8508810" y="4153061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Mesure de l’erreur entre l’output et la CMI (vraie)</a:t>
              </a:r>
            </a:p>
          </p:txBody>
        </p:sp>
        <p:sp>
          <p:nvSpPr>
            <p:cNvPr id="17" name="Flèche : droite 16">
              <a:extLst>
                <a:ext uri="{FF2B5EF4-FFF2-40B4-BE49-F238E27FC236}">
                  <a16:creationId xmlns:a16="http://schemas.microsoft.com/office/drawing/2014/main" id="{21BDC140-36AE-F0C5-C681-F08EDB1ED738}"/>
                </a:ext>
              </a:extLst>
            </p:cNvPr>
            <p:cNvSpPr/>
            <p:nvPr/>
          </p:nvSpPr>
          <p:spPr>
            <a:xfrm rot="5400000">
              <a:off x="9116679" y="3086973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lèche : en arc 17">
              <a:extLst>
                <a:ext uri="{FF2B5EF4-FFF2-40B4-BE49-F238E27FC236}">
                  <a16:creationId xmlns:a16="http://schemas.microsoft.com/office/drawing/2014/main" id="{8D6BC4C9-C123-1F36-9D26-5D0CED16969C}"/>
                </a:ext>
              </a:extLst>
            </p:cNvPr>
            <p:cNvSpPr/>
            <p:nvPr/>
          </p:nvSpPr>
          <p:spPr>
            <a:xfrm rot="11746237">
              <a:off x="5569990" y="3046957"/>
              <a:ext cx="3237378" cy="26681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889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A8F16B-7097-7140-D602-5A6E9ECE7FB2}"/>
                </a:ext>
              </a:extLst>
            </p:cNvPr>
            <p:cNvSpPr/>
            <p:nvPr/>
          </p:nvSpPr>
          <p:spPr>
            <a:xfrm>
              <a:off x="5268337" y="4788129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Ajustement des paramètres du modèle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89D09D-76EC-BD23-7021-CF332B6ADAEE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71983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Exemple simple : ML et bactériologie (2)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47435" y="1009289"/>
            <a:ext cx="11360800" cy="47663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1"/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0B0723-6A7A-E3EB-46B3-14F4185EEA06}"/>
              </a:ext>
            </a:extLst>
          </p:cNvPr>
          <p:cNvGrpSpPr/>
          <p:nvPr/>
        </p:nvGrpSpPr>
        <p:grpSpPr>
          <a:xfrm>
            <a:off x="142696" y="944318"/>
            <a:ext cx="11801869" cy="4770791"/>
            <a:chOff x="142696" y="944318"/>
            <a:chExt cx="11801869" cy="47707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80218-461E-183E-4210-4A5E93FB1471}"/>
                </a:ext>
              </a:extLst>
            </p:cNvPr>
            <p:cNvSpPr/>
            <p:nvPr/>
          </p:nvSpPr>
          <p:spPr>
            <a:xfrm>
              <a:off x="4137907" y="3399128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Calcul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3991A0F-BCA6-C63B-FEBF-64F5348BC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05"/>
            <a:stretch/>
          </p:blipFill>
          <p:spPr>
            <a:xfrm>
              <a:off x="527204" y="2747607"/>
              <a:ext cx="2171380" cy="2298171"/>
            </a:xfrm>
            <a:prstGeom prst="rect">
              <a:avLst/>
            </a:prstGeom>
          </p:spPr>
        </p:pic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47FC6E98-9245-9E61-338C-2927AFCBC651}"/>
                </a:ext>
              </a:extLst>
            </p:cNvPr>
            <p:cNvSpPr/>
            <p:nvPr/>
          </p:nvSpPr>
          <p:spPr>
            <a:xfrm>
              <a:off x="3399195" y="200991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F86F02-FDC3-8C23-903D-F1D4F5E02B20}"/>
                </a:ext>
              </a:extLst>
            </p:cNvPr>
            <p:cNvSpPr/>
            <p:nvPr/>
          </p:nvSpPr>
          <p:spPr>
            <a:xfrm>
              <a:off x="142696" y="1718734"/>
              <a:ext cx="3148423" cy="93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 ou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feature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(x) = diamètre du disque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31 mm</a:t>
              </a:r>
            </a:p>
          </p:txBody>
        </p:sp>
        <p:pic>
          <p:nvPicPr>
            <p:cNvPr id="7" name="Graphique 6" descr="Ordinateur avec un remplissage uni">
              <a:extLst>
                <a:ext uri="{FF2B5EF4-FFF2-40B4-BE49-F238E27FC236}">
                  <a16:creationId xmlns:a16="http://schemas.microsoft.com/office/drawing/2014/main" id="{15DE3305-6FE7-923B-A017-CE68D660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30417" y="1621516"/>
              <a:ext cx="1964267" cy="1964267"/>
            </a:xfrm>
            <a:prstGeom prst="rect">
              <a:avLst/>
            </a:prstGeom>
          </p:spPr>
        </p:pic>
        <p:pic>
          <p:nvPicPr>
            <p:cNvPr id="8" name="Graphique 7" descr="Engrenages avec un remplissage uni">
              <a:extLst>
                <a:ext uri="{FF2B5EF4-FFF2-40B4-BE49-F238E27FC236}">
                  <a16:creationId xmlns:a16="http://schemas.microsoft.com/office/drawing/2014/main" id="{F24B7F71-9B8D-BEC5-D65F-DB2C8E27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9857" y="3342550"/>
              <a:ext cx="664827" cy="664827"/>
            </a:xfrm>
            <a:prstGeom prst="rect">
              <a:avLst/>
            </a:prstGeom>
          </p:spPr>
        </p:pic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534C40BE-A919-A421-9EC5-8A99966092F6}"/>
                </a:ext>
              </a:extLst>
            </p:cNvPr>
            <p:cNvSpPr/>
            <p:nvPr/>
          </p:nvSpPr>
          <p:spPr>
            <a:xfrm>
              <a:off x="7084321" y="1989724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8BF94-3AA8-4024-6190-2F66EBB08DBF}"/>
                </a:ext>
              </a:extLst>
            </p:cNvPr>
            <p:cNvSpPr/>
            <p:nvPr/>
          </p:nvSpPr>
          <p:spPr>
            <a:xfrm>
              <a:off x="8616762" y="1718734"/>
              <a:ext cx="2472267" cy="9385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 (y) = CMI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0,25 mg/</a:t>
              </a:r>
              <a:r>
                <a:rPr kumimoji="0" lang="fr-FR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phique 10" descr="Ampoule et engrenage contour">
              <a:extLst>
                <a:ext uri="{FF2B5EF4-FFF2-40B4-BE49-F238E27FC236}">
                  <a16:creationId xmlns:a16="http://schemas.microsoft.com/office/drawing/2014/main" id="{04A0FC1E-E7B8-C4CD-9A81-5F57BC8D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38296" y="1542470"/>
              <a:ext cx="1206269" cy="1206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59ECC9-BC74-064A-46F2-F6FFD060DECE}"/>
                </a:ext>
              </a:extLst>
            </p:cNvPr>
            <p:cNvSpPr/>
            <p:nvPr/>
          </p:nvSpPr>
          <p:spPr>
            <a:xfrm>
              <a:off x="8616762" y="944318"/>
              <a:ext cx="2472267" cy="681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CMI (vraie)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0,25 mg/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F38CB-6E17-09BD-378F-6874BDF7D049}"/>
                </a:ext>
              </a:extLst>
            </p:cNvPr>
            <p:cNvSpPr/>
            <p:nvPr/>
          </p:nvSpPr>
          <p:spPr>
            <a:xfrm>
              <a:off x="4137907" y="1008827"/>
              <a:ext cx="2688169" cy="639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Equation du modèle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a(x) +b</a:t>
              </a:r>
            </a:p>
          </p:txBody>
        </p:sp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71561B33-73B1-F7D2-DC7C-87E81ECB303D}"/>
                </a:ext>
              </a:extLst>
            </p:cNvPr>
            <p:cNvSpPr/>
            <p:nvPr/>
          </p:nvSpPr>
          <p:spPr>
            <a:xfrm rot="10800000">
              <a:off x="5256925" y="1640043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FB21A02B-13E9-F0C8-9EDF-2F648AC07EB4}"/>
                </a:ext>
              </a:extLst>
            </p:cNvPr>
            <p:cNvSpPr/>
            <p:nvPr/>
          </p:nvSpPr>
          <p:spPr>
            <a:xfrm rot="10800000">
              <a:off x="5782732" y="1626385"/>
              <a:ext cx="220131" cy="30691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FFCA9-9B48-9B13-0F1B-C989506DA2F1}"/>
                </a:ext>
              </a:extLst>
            </p:cNvPr>
            <p:cNvSpPr/>
            <p:nvPr/>
          </p:nvSpPr>
          <p:spPr>
            <a:xfrm>
              <a:off x="8508810" y="4153061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Mesure de l’erreur entre l’output et la CMI (vraie)</a:t>
              </a:r>
            </a:p>
          </p:txBody>
        </p:sp>
        <p:sp>
          <p:nvSpPr>
            <p:cNvPr id="17" name="Flèche : droite 16">
              <a:extLst>
                <a:ext uri="{FF2B5EF4-FFF2-40B4-BE49-F238E27FC236}">
                  <a16:creationId xmlns:a16="http://schemas.microsoft.com/office/drawing/2014/main" id="{21BDC140-36AE-F0C5-C681-F08EDB1ED738}"/>
                </a:ext>
              </a:extLst>
            </p:cNvPr>
            <p:cNvSpPr/>
            <p:nvPr/>
          </p:nvSpPr>
          <p:spPr>
            <a:xfrm rot="5400000">
              <a:off x="9116679" y="3086973"/>
              <a:ext cx="1399830" cy="68113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lèche : en arc 17">
              <a:extLst>
                <a:ext uri="{FF2B5EF4-FFF2-40B4-BE49-F238E27FC236}">
                  <a16:creationId xmlns:a16="http://schemas.microsoft.com/office/drawing/2014/main" id="{8D6BC4C9-C123-1F36-9D26-5D0CED16969C}"/>
                </a:ext>
              </a:extLst>
            </p:cNvPr>
            <p:cNvSpPr/>
            <p:nvPr/>
          </p:nvSpPr>
          <p:spPr>
            <a:xfrm rot="11746237">
              <a:off x="5569990" y="3046957"/>
              <a:ext cx="3237378" cy="26681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889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A8F16B-7097-7140-D602-5A6E9ECE7FB2}"/>
                </a:ext>
              </a:extLst>
            </p:cNvPr>
            <p:cNvSpPr/>
            <p:nvPr/>
          </p:nvSpPr>
          <p:spPr>
            <a:xfrm>
              <a:off x="5268337" y="4788129"/>
              <a:ext cx="2688169" cy="6395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Ajustement des paramètres du modèle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8ED7D5-178C-7E87-03D0-0918AF42BDFF}"/>
                  </a:ext>
                </a:extLst>
              </p:cNvPr>
              <p:cNvSpPr/>
              <p:nvPr/>
            </p:nvSpPr>
            <p:spPr>
              <a:xfrm>
                <a:off x="527204" y="5808179"/>
                <a:ext cx="11441695" cy="7379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𝑃𝑒𝑟𝑓𝑜𝑟𝑚𝑎𝑛𝑐𝑒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â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𝑐h𝑒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×</m:t>
                      </m:r>
                      <m:r>
                        <a:rPr kumimoji="0" lang="fr-FR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𝑒𝑥𝑝</m:t>
                      </m:r>
                      <m:r>
                        <a:rPr kumimoji="0" lang="fr-FR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é</m:t>
                      </m:r>
                      <m:r>
                        <a:rPr kumimoji="0" lang="fr-FR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𝑟𝑖𝑒𝑛𝑐𝑒</m:t>
                      </m:r>
                    </m:oMath>
                  </m:oMathPara>
                </a14:m>
                <a:endParaRPr kumimoji="0" lang="fr-FR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8ED7D5-178C-7E87-03D0-0918AF42B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04" y="5808179"/>
                <a:ext cx="11441695" cy="7379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que 20" descr="Tricycle avec un remplissage uni">
            <a:extLst>
              <a:ext uri="{FF2B5EF4-FFF2-40B4-BE49-F238E27FC236}">
                <a16:creationId xmlns:a16="http://schemas.microsoft.com/office/drawing/2014/main" id="{E184A6C5-8360-5075-17A8-DA6764FC8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0067" y="5427713"/>
            <a:ext cx="1318517" cy="1318517"/>
          </a:xfrm>
          <a:prstGeom prst="rect">
            <a:avLst/>
          </a:prstGeom>
        </p:spPr>
      </p:pic>
      <p:pic>
        <p:nvPicPr>
          <p:cNvPr id="22" name="Graphique 21" descr="Graphique en courbe stick de hockey avec un remplissage uni">
            <a:extLst>
              <a:ext uri="{FF2B5EF4-FFF2-40B4-BE49-F238E27FC236}">
                <a16:creationId xmlns:a16="http://schemas.microsoft.com/office/drawing/2014/main" id="{08220905-4CF7-7789-5C7A-263888537F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46941" y="5296126"/>
            <a:ext cx="1318517" cy="13185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F51C66-8CA0-06AC-B9F5-938A934EB629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259376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62459" y="6640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Bon ou mauvais modèle ?</a:t>
            </a:r>
            <a:endParaRPr dirty="0"/>
          </a:p>
        </p:txBody>
      </p:sp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CF181688-6F21-C14D-0ECC-66CD675557A1}"/>
              </a:ext>
            </a:extLst>
          </p:cNvPr>
          <p:cNvGrpSpPr/>
          <p:nvPr/>
        </p:nvGrpSpPr>
        <p:grpSpPr>
          <a:xfrm>
            <a:off x="699334" y="1154025"/>
            <a:ext cx="10461179" cy="5033949"/>
            <a:chOff x="-229563" y="661564"/>
            <a:chExt cx="11393223" cy="5526410"/>
          </a:xfrm>
        </p:grpSpPr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80FF631A-566E-0650-B085-14C6DCBF595B}"/>
                </a:ext>
              </a:extLst>
            </p:cNvPr>
            <p:cNvGrpSpPr/>
            <p:nvPr/>
          </p:nvGrpSpPr>
          <p:grpSpPr>
            <a:xfrm>
              <a:off x="2172422" y="1585031"/>
              <a:ext cx="8604177" cy="4307036"/>
              <a:chOff x="518950" y="615636"/>
              <a:chExt cx="10763890" cy="6124276"/>
            </a:xfrm>
          </p:grpSpPr>
          <p:grpSp>
            <p:nvGrpSpPr>
              <p:cNvPr id="179" name="Groupe 178">
                <a:extLst>
                  <a:ext uri="{FF2B5EF4-FFF2-40B4-BE49-F238E27FC236}">
                    <a16:creationId xmlns:a16="http://schemas.microsoft.com/office/drawing/2014/main" id="{764F73A4-7AF7-2DAA-B5C6-7617BA8FDE41}"/>
                  </a:ext>
                </a:extLst>
              </p:cNvPr>
              <p:cNvGrpSpPr/>
              <p:nvPr/>
            </p:nvGrpSpPr>
            <p:grpSpPr>
              <a:xfrm>
                <a:off x="518950" y="615636"/>
                <a:ext cx="10763890" cy="2934718"/>
                <a:chOff x="493987" y="649404"/>
                <a:chExt cx="10763890" cy="2934718"/>
              </a:xfrm>
            </p:grpSpPr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71230D5B-1121-B0D2-2BD6-AE5D7E303225}"/>
                    </a:ext>
                  </a:extLst>
                </p:cNvPr>
                <p:cNvGrpSpPr/>
                <p:nvPr/>
              </p:nvGrpSpPr>
              <p:grpSpPr>
                <a:xfrm>
                  <a:off x="493987" y="662152"/>
                  <a:ext cx="2932387" cy="2892972"/>
                  <a:chOff x="378373" y="1093076"/>
                  <a:chExt cx="2932387" cy="2892972"/>
                </a:xfrm>
              </p:grpSpPr>
              <p:grpSp>
                <p:nvGrpSpPr>
                  <p:cNvPr id="304" name="Groupe 303">
                    <a:extLst>
                      <a:ext uri="{FF2B5EF4-FFF2-40B4-BE49-F238E27FC236}">
                        <a16:creationId xmlns:a16="http://schemas.microsoft.com/office/drawing/2014/main" id="{542984F4-8F53-54BD-E905-7BDE2B97A6BE}"/>
                      </a:ext>
                    </a:extLst>
                  </p:cNvPr>
                  <p:cNvGrpSpPr/>
                  <p:nvPr/>
                </p:nvGrpSpPr>
                <p:grpSpPr>
                  <a:xfrm>
                    <a:off x="378373" y="1093076"/>
                    <a:ext cx="2932387" cy="2892972"/>
                    <a:chOff x="1072055" y="1292773"/>
                    <a:chExt cx="2932387" cy="2892972"/>
                  </a:xfrm>
                </p:grpSpPr>
                <p:grpSp>
                  <p:nvGrpSpPr>
                    <p:cNvPr id="315" name="Groupe 314">
                      <a:extLst>
                        <a:ext uri="{FF2B5EF4-FFF2-40B4-BE49-F238E27FC236}">
                          <a16:creationId xmlns:a16="http://schemas.microsoft.com/office/drawing/2014/main" id="{2269A78A-EFDD-5413-9010-93F243BF9D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2055" y="1292773"/>
                      <a:ext cx="2932387" cy="2892972"/>
                      <a:chOff x="1030013" y="536028"/>
                      <a:chExt cx="2932387" cy="2892972"/>
                    </a:xfrm>
                  </p:grpSpPr>
                  <p:cxnSp>
                    <p:nvCxnSpPr>
                      <p:cNvPr id="338" name="Connecteur droit avec flèche 337">
                        <a:extLst>
                          <a:ext uri="{FF2B5EF4-FFF2-40B4-BE49-F238E27FC236}">
                            <a16:creationId xmlns:a16="http://schemas.microsoft.com/office/drawing/2014/main" id="{9B552859-D0C4-EC05-E8F0-859CA32EDB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30013" y="536028"/>
                        <a:ext cx="0" cy="2892972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9" name="Connecteur droit avec flèche 338">
                        <a:extLst>
                          <a:ext uri="{FF2B5EF4-FFF2-40B4-BE49-F238E27FC236}">
                            <a16:creationId xmlns:a16="http://schemas.microsoft.com/office/drawing/2014/main" id="{DFEE39C2-4524-861F-C04D-6693557153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013" y="3429000"/>
                        <a:ext cx="2932387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16" name="Ellipse 315">
                      <a:extLst>
                        <a:ext uri="{FF2B5EF4-FFF2-40B4-BE49-F238E27FC236}">
                          <a16:creationId xmlns:a16="http://schemas.microsoft.com/office/drawing/2014/main" id="{97A64918-CF8E-6FDC-78C3-95E82AB36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4414" y="208104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7" name="Ellipse 316">
                      <a:extLst>
                        <a:ext uri="{FF2B5EF4-FFF2-40B4-BE49-F238E27FC236}">
                          <a16:creationId xmlns:a16="http://schemas.microsoft.com/office/drawing/2014/main" id="{9FD3147C-658C-4516-CC3B-421E70C57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097" y="154692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Ellipse 317">
                      <a:extLst>
                        <a:ext uri="{FF2B5EF4-FFF2-40B4-BE49-F238E27FC236}">
                          <a16:creationId xmlns:a16="http://schemas.microsoft.com/office/drawing/2014/main" id="{C1D469DD-7D9E-F740-0603-2810E827B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2497" y="191288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Ellipse 318">
                      <a:extLst>
                        <a:ext uri="{FF2B5EF4-FFF2-40B4-BE49-F238E27FC236}">
                          <a16:creationId xmlns:a16="http://schemas.microsoft.com/office/drawing/2014/main" id="{E1CFC571-FDCC-E4AA-29C9-B2972ED1F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366" y="186037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Ellipse 319">
                      <a:extLst>
                        <a:ext uri="{FF2B5EF4-FFF2-40B4-BE49-F238E27FC236}">
                          <a16:creationId xmlns:a16="http://schemas.microsoft.com/office/drawing/2014/main" id="{B63B8E88-51F5-D5BC-9DF2-AF22FE9D6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814" y="332593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1" name="Ellipse 320">
                      <a:extLst>
                        <a:ext uri="{FF2B5EF4-FFF2-40B4-BE49-F238E27FC236}">
                          <a16:creationId xmlns:a16="http://schemas.microsoft.com/office/drawing/2014/main" id="{59C83741-2F2A-9D5F-15E5-B6D626F06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2690" y="234935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" name="Ellipse 321">
                      <a:extLst>
                        <a:ext uri="{FF2B5EF4-FFF2-40B4-BE49-F238E27FC236}">
                          <a16:creationId xmlns:a16="http://schemas.microsoft.com/office/drawing/2014/main" id="{1DED86CC-3244-AFC6-A4EE-DD47C19D68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3352" y="199696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3" name="Ellipse 322">
                      <a:extLst>
                        <a:ext uri="{FF2B5EF4-FFF2-40B4-BE49-F238E27FC236}">
                          <a16:creationId xmlns:a16="http://schemas.microsoft.com/office/drawing/2014/main" id="{48AA2D96-99D9-9F38-D5E1-DC3A2FD2A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2746" y="203481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4" name="Ellipse 323">
                      <a:extLst>
                        <a:ext uri="{FF2B5EF4-FFF2-40B4-BE49-F238E27FC236}">
                          <a16:creationId xmlns:a16="http://schemas.microsoft.com/office/drawing/2014/main" id="{601763E2-89F2-9D4D-56A8-C987D0C05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1754209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5" name="Hexagone 324">
                      <a:extLst>
                        <a:ext uri="{FF2B5EF4-FFF2-40B4-BE49-F238E27FC236}">
                          <a16:creationId xmlns:a16="http://schemas.microsoft.com/office/drawing/2014/main" id="{8443F928-D5D9-73B8-67C1-70E61D549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207" y="3008468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6" name="Hexagone 325">
                      <a:extLst>
                        <a:ext uri="{FF2B5EF4-FFF2-40B4-BE49-F238E27FC236}">
                          <a16:creationId xmlns:a16="http://schemas.microsoft.com/office/drawing/2014/main" id="{35807AF1-D662-8491-E58A-78DFC5927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4752" y="29085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7" name="Hexagone 326">
                      <a:extLst>
                        <a:ext uri="{FF2B5EF4-FFF2-40B4-BE49-F238E27FC236}">
                          <a16:creationId xmlns:a16="http://schemas.microsoft.com/office/drawing/2014/main" id="{7181C371-3087-3690-2417-71D2C6D86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9745" y="366918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8" name="Hexagone 327">
                      <a:extLst>
                        <a:ext uri="{FF2B5EF4-FFF2-40B4-BE49-F238E27FC236}">
                          <a16:creationId xmlns:a16="http://schemas.microsoft.com/office/drawing/2014/main" id="{804A571F-C9AD-F3C6-4DB2-B827B841A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6856" y="36897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9" name="Hexagone 328">
                      <a:extLst>
                        <a:ext uri="{FF2B5EF4-FFF2-40B4-BE49-F238E27FC236}">
                          <a16:creationId xmlns:a16="http://schemas.microsoft.com/office/drawing/2014/main" id="{2F332A4B-04E4-E05A-865C-57EB9DF78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614" y="2965705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0" name="Hexagone 329">
                      <a:extLst>
                        <a:ext uri="{FF2B5EF4-FFF2-40B4-BE49-F238E27FC236}">
                          <a16:creationId xmlns:a16="http://schemas.microsoft.com/office/drawing/2014/main" id="{CA5F1789-C247-2FE2-E76D-905A437BA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952" y="3494098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1" name="Hexagone 330">
                      <a:extLst>
                        <a:ext uri="{FF2B5EF4-FFF2-40B4-BE49-F238E27FC236}">
                          <a16:creationId xmlns:a16="http://schemas.microsoft.com/office/drawing/2014/main" id="{2C300A3F-63FD-77BB-FABD-A7D3AA57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2680921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2" name="Hexagone 331">
                      <a:extLst>
                        <a:ext uri="{FF2B5EF4-FFF2-40B4-BE49-F238E27FC236}">
                          <a16:creationId xmlns:a16="http://schemas.microsoft.com/office/drawing/2014/main" id="{B9389F77-9438-9652-221B-A6D6AF315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6194" y="254422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3" name="Ellipse 332">
                      <a:extLst>
                        <a:ext uri="{FF2B5EF4-FFF2-40B4-BE49-F238E27FC236}">
                          <a16:creationId xmlns:a16="http://schemas.microsoft.com/office/drawing/2014/main" id="{D7754892-6E1F-19BA-1B9E-CFC26935B4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8117" y="23952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4" name="Ellipse 333">
                      <a:extLst>
                        <a:ext uri="{FF2B5EF4-FFF2-40B4-BE49-F238E27FC236}">
                          <a16:creationId xmlns:a16="http://schemas.microsoft.com/office/drawing/2014/main" id="{F1DCC6F9-BED4-A9B1-0BE6-B7C3D42C7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2600" y="27976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5" name="Hexagone 334">
                      <a:extLst>
                        <a:ext uri="{FF2B5EF4-FFF2-40B4-BE49-F238E27FC236}">
                          <a16:creationId xmlns:a16="http://schemas.microsoft.com/office/drawing/2014/main" id="{A76DD60D-BF66-37BA-2193-2C9B7E58F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0910" y="3154144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6" name="Ellipse 335">
                      <a:extLst>
                        <a:ext uri="{FF2B5EF4-FFF2-40B4-BE49-F238E27FC236}">
                          <a16:creationId xmlns:a16="http://schemas.microsoft.com/office/drawing/2014/main" id="{6E703E50-C8A1-C62A-D62A-462B93B47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629" y="222103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337" name="Connecteur droit 336">
                      <a:extLst>
                        <a:ext uri="{FF2B5EF4-FFF2-40B4-BE49-F238E27FC236}">
                          <a16:creationId xmlns:a16="http://schemas.microsoft.com/office/drawing/2014/main" id="{95C11895-930F-081B-B0B1-E9A6047B3C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24455" y="2222021"/>
                      <a:ext cx="2532993" cy="1008981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05" name="Hexagone 304">
                    <a:extLst>
                      <a:ext uri="{FF2B5EF4-FFF2-40B4-BE49-F238E27FC236}">
                        <a16:creationId xmlns:a16="http://schemas.microsoft.com/office/drawing/2014/main" id="{9FE61372-AD8C-A94B-EA3B-036BAB0F9C1C}"/>
                      </a:ext>
                    </a:extLst>
                  </p:cNvPr>
                  <p:cNvSpPr/>
                  <p:nvPr/>
                </p:nvSpPr>
                <p:spPr>
                  <a:xfrm>
                    <a:off x="693684" y="1278884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Hexagone 305">
                    <a:extLst>
                      <a:ext uri="{FF2B5EF4-FFF2-40B4-BE49-F238E27FC236}">
                        <a16:creationId xmlns:a16="http://schemas.microsoft.com/office/drawing/2014/main" id="{803A87FA-66B0-BD0F-C7D1-136107B55B16}"/>
                      </a:ext>
                    </a:extLst>
                  </p:cNvPr>
                  <p:cNvSpPr/>
                  <p:nvPr/>
                </p:nvSpPr>
                <p:spPr>
                  <a:xfrm>
                    <a:off x="769885" y="1705293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Hexagone 306">
                    <a:extLst>
                      <a:ext uri="{FF2B5EF4-FFF2-40B4-BE49-F238E27FC236}">
                        <a16:creationId xmlns:a16="http://schemas.microsoft.com/office/drawing/2014/main" id="{40D9858F-3A01-1856-C9F4-4D09084E0D20}"/>
                      </a:ext>
                    </a:extLst>
                  </p:cNvPr>
                  <p:cNvSpPr/>
                  <p:nvPr/>
                </p:nvSpPr>
                <p:spPr>
                  <a:xfrm>
                    <a:off x="2136228" y="2861088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Ellipse 307">
                    <a:extLst>
                      <a:ext uri="{FF2B5EF4-FFF2-40B4-BE49-F238E27FC236}">
                        <a16:creationId xmlns:a16="http://schemas.microsoft.com/office/drawing/2014/main" id="{F7FF675A-B25F-D5B0-F52E-435E2DF15518}"/>
                      </a:ext>
                    </a:extLst>
                  </p:cNvPr>
                  <p:cNvSpPr/>
                  <p:nvPr/>
                </p:nvSpPr>
                <p:spPr>
                  <a:xfrm>
                    <a:off x="1568670" y="15828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Ellipse 308">
                    <a:extLst>
                      <a:ext uri="{FF2B5EF4-FFF2-40B4-BE49-F238E27FC236}">
                        <a16:creationId xmlns:a16="http://schemas.microsoft.com/office/drawing/2014/main" id="{D1984043-3172-1178-7CA6-F33DCDEAF104}"/>
                      </a:ext>
                    </a:extLst>
                  </p:cNvPr>
                  <p:cNvSpPr/>
                  <p:nvPr/>
                </p:nvSpPr>
                <p:spPr>
                  <a:xfrm>
                    <a:off x="1652754" y="18829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Ellipse 309">
                    <a:extLst>
                      <a:ext uri="{FF2B5EF4-FFF2-40B4-BE49-F238E27FC236}">
                        <a16:creationId xmlns:a16="http://schemas.microsoft.com/office/drawing/2014/main" id="{7B13B485-6F62-B0F2-3FBB-9D4D1CAF571F}"/>
                      </a:ext>
                    </a:extLst>
                  </p:cNvPr>
                  <p:cNvSpPr/>
                  <p:nvPr/>
                </p:nvSpPr>
                <p:spPr>
                  <a:xfrm>
                    <a:off x="1859020" y="1403207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Hexagone 310">
                    <a:extLst>
                      <a:ext uri="{FF2B5EF4-FFF2-40B4-BE49-F238E27FC236}">
                        <a16:creationId xmlns:a16="http://schemas.microsoft.com/office/drawing/2014/main" id="{2DC85A55-AC09-11B9-6876-7166327F72FA}"/>
                      </a:ext>
                    </a:extLst>
                  </p:cNvPr>
                  <p:cNvSpPr/>
                  <p:nvPr/>
                </p:nvSpPr>
                <p:spPr>
                  <a:xfrm>
                    <a:off x="2827285" y="268963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Hexagone 311">
                    <a:extLst>
                      <a:ext uri="{FF2B5EF4-FFF2-40B4-BE49-F238E27FC236}">
                        <a16:creationId xmlns:a16="http://schemas.microsoft.com/office/drawing/2014/main" id="{90C684F9-DE3A-F907-2E2A-80B227E17834}"/>
                      </a:ext>
                    </a:extLst>
                  </p:cNvPr>
                  <p:cNvSpPr/>
                  <p:nvPr/>
                </p:nvSpPr>
                <p:spPr>
                  <a:xfrm>
                    <a:off x="1058918" y="3071269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Hexagone 312">
                    <a:extLst>
                      <a:ext uri="{FF2B5EF4-FFF2-40B4-BE49-F238E27FC236}">
                        <a16:creationId xmlns:a16="http://schemas.microsoft.com/office/drawing/2014/main" id="{E550DF1A-ACE0-7EE3-FBEA-49FBCFF4DDED}"/>
                      </a:ext>
                    </a:extLst>
                  </p:cNvPr>
                  <p:cNvSpPr/>
                  <p:nvPr/>
                </p:nvSpPr>
                <p:spPr>
                  <a:xfrm>
                    <a:off x="1661953" y="305961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Hexagone 313">
                    <a:extLst>
                      <a:ext uri="{FF2B5EF4-FFF2-40B4-BE49-F238E27FC236}">
                        <a16:creationId xmlns:a16="http://schemas.microsoft.com/office/drawing/2014/main" id="{6B1372E1-1915-A23A-1B67-64AB2552336C}"/>
                      </a:ext>
                    </a:extLst>
                  </p:cNvPr>
                  <p:cNvSpPr/>
                  <p:nvPr/>
                </p:nvSpPr>
                <p:spPr>
                  <a:xfrm>
                    <a:off x="2795753" y="2372902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E038C4EC-42BB-4826-B7ED-7F5DD3E90955}"/>
                    </a:ext>
                  </a:extLst>
                </p:cNvPr>
                <p:cNvGrpSpPr/>
                <p:nvPr/>
              </p:nvGrpSpPr>
              <p:grpSpPr>
                <a:xfrm>
                  <a:off x="4272457" y="649404"/>
                  <a:ext cx="2932387" cy="2892972"/>
                  <a:chOff x="378373" y="1093076"/>
                  <a:chExt cx="2932387" cy="2892972"/>
                </a:xfrm>
              </p:grpSpPr>
              <p:grpSp>
                <p:nvGrpSpPr>
                  <p:cNvPr id="269" name="Groupe 268">
                    <a:extLst>
                      <a:ext uri="{FF2B5EF4-FFF2-40B4-BE49-F238E27FC236}">
                        <a16:creationId xmlns:a16="http://schemas.microsoft.com/office/drawing/2014/main" id="{F35C749E-89B7-C743-E6A6-BC826BEF4FE8}"/>
                      </a:ext>
                    </a:extLst>
                  </p:cNvPr>
                  <p:cNvGrpSpPr/>
                  <p:nvPr/>
                </p:nvGrpSpPr>
                <p:grpSpPr>
                  <a:xfrm>
                    <a:off x="378373" y="1093076"/>
                    <a:ext cx="2932387" cy="2892972"/>
                    <a:chOff x="1072055" y="1292773"/>
                    <a:chExt cx="2932387" cy="2892972"/>
                  </a:xfrm>
                </p:grpSpPr>
                <p:grpSp>
                  <p:nvGrpSpPr>
                    <p:cNvPr id="280" name="Groupe 279">
                      <a:extLst>
                        <a:ext uri="{FF2B5EF4-FFF2-40B4-BE49-F238E27FC236}">
                          <a16:creationId xmlns:a16="http://schemas.microsoft.com/office/drawing/2014/main" id="{74DF3CB4-1448-23F0-A69D-2C72871C65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2055" y="1292773"/>
                      <a:ext cx="2932387" cy="2892972"/>
                      <a:chOff x="1030013" y="536028"/>
                      <a:chExt cx="2932387" cy="2892972"/>
                    </a:xfrm>
                  </p:grpSpPr>
                  <p:cxnSp>
                    <p:nvCxnSpPr>
                      <p:cNvPr id="302" name="Connecteur droit avec flèche 301">
                        <a:extLst>
                          <a:ext uri="{FF2B5EF4-FFF2-40B4-BE49-F238E27FC236}">
                            <a16:creationId xmlns:a16="http://schemas.microsoft.com/office/drawing/2014/main" id="{5FB0FD83-1F4F-14EB-E213-6BDAFEE710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30013" y="536028"/>
                        <a:ext cx="0" cy="2892972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" name="Connecteur droit avec flèche 302">
                        <a:extLst>
                          <a:ext uri="{FF2B5EF4-FFF2-40B4-BE49-F238E27FC236}">
                            <a16:creationId xmlns:a16="http://schemas.microsoft.com/office/drawing/2014/main" id="{B15955CC-1616-5A53-398D-58AD7152BD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013" y="3429000"/>
                        <a:ext cx="2932387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81" name="Ellipse 280">
                      <a:extLst>
                        <a:ext uri="{FF2B5EF4-FFF2-40B4-BE49-F238E27FC236}">
                          <a16:creationId xmlns:a16="http://schemas.microsoft.com/office/drawing/2014/main" id="{AE39E54A-E3EA-0C22-C188-D6FB74956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4414" y="208104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2" name="Ellipse 281">
                      <a:extLst>
                        <a:ext uri="{FF2B5EF4-FFF2-40B4-BE49-F238E27FC236}">
                          <a16:creationId xmlns:a16="http://schemas.microsoft.com/office/drawing/2014/main" id="{C7C41ECC-71D3-D509-ED1A-DEC76E2B4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097" y="154692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3" name="Ellipse 282">
                      <a:extLst>
                        <a:ext uri="{FF2B5EF4-FFF2-40B4-BE49-F238E27FC236}">
                          <a16:creationId xmlns:a16="http://schemas.microsoft.com/office/drawing/2014/main" id="{4FD20E5B-A78A-74FD-4EFE-F1913D927D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2497" y="191288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4" name="Ellipse 283">
                      <a:extLst>
                        <a:ext uri="{FF2B5EF4-FFF2-40B4-BE49-F238E27FC236}">
                          <a16:creationId xmlns:a16="http://schemas.microsoft.com/office/drawing/2014/main" id="{7DDEBAB0-BB25-D22F-396C-2F6D20AE44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366" y="186037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" name="Ellipse 284">
                      <a:extLst>
                        <a:ext uri="{FF2B5EF4-FFF2-40B4-BE49-F238E27FC236}">
                          <a16:creationId xmlns:a16="http://schemas.microsoft.com/office/drawing/2014/main" id="{AFA76D77-5C10-3079-A6BF-847428012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814" y="332593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" name="Ellipse 285">
                      <a:extLst>
                        <a:ext uri="{FF2B5EF4-FFF2-40B4-BE49-F238E27FC236}">
                          <a16:creationId xmlns:a16="http://schemas.microsoft.com/office/drawing/2014/main" id="{5CB98D23-3493-636D-BB9E-111620B15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2690" y="234935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7" name="Ellipse 286">
                      <a:extLst>
                        <a:ext uri="{FF2B5EF4-FFF2-40B4-BE49-F238E27FC236}">
                          <a16:creationId xmlns:a16="http://schemas.microsoft.com/office/drawing/2014/main" id="{22DD6190-D291-BDE9-CD66-A74120F22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3352" y="199696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8" name="Ellipse 287">
                      <a:extLst>
                        <a:ext uri="{FF2B5EF4-FFF2-40B4-BE49-F238E27FC236}">
                          <a16:creationId xmlns:a16="http://schemas.microsoft.com/office/drawing/2014/main" id="{655A6989-9FB0-5DCE-3089-6F046123F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2746" y="203481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9" name="Ellipse 288">
                      <a:extLst>
                        <a:ext uri="{FF2B5EF4-FFF2-40B4-BE49-F238E27FC236}">
                          <a16:creationId xmlns:a16="http://schemas.microsoft.com/office/drawing/2014/main" id="{2A85A27E-5DC6-D968-6229-A99F6A338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1754209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0" name="Hexagone 289">
                      <a:extLst>
                        <a:ext uri="{FF2B5EF4-FFF2-40B4-BE49-F238E27FC236}">
                          <a16:creationId xmlns:a16="http://schemas.microsoft.com/office/drawing/2014/main" id="{18647104-0C1B-2C31-2CCA-F6D34D3967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2187" y="3050500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" name="Hexagone 290">
                      <a:extLst>
                        <a:ext uri="{FF2B5EF4-FFF2-40B4-BE49-F238E27FC236}">
                          <a16:creationId xmlns:a16="http://schemas.microsoft.com/office/drawing/2014/main" id="{354FB51E-A332-F26D-C73F-273362FAB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4752" y="29085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" name="Hexagone 291">
                      <a:extLst>
                        <a:ext uri="{FF2B5EF4-FFF2-40B4-BE49-F238E27FC236}">
                          <a16:creationId xmlns:a16="http://schemas.microsoft.com/office/drawing/2014/main" id="{9C42C082-476C-AE18-4DDA-F281C32AE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9745" y="366918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3" name="Hexagone 292">
                      <a:extLst>
                        <a:ext uri="{FF2B5EF4-FFF2-40B4-BE49-F238E27FC236}">
                          <a16:creationId xmlns:a16="http://schemas.microsoft.com/office/drawing/2014/main" id="{B1FC20DF-69E9-B8FC-B530-C44680B5A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6856" y="36897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4" name="Hexagone 293">
                      <a:extLst>
                        <a:ext uri="{FF2B5EF4-FFF2-40B4-BE49-F238E27FC236}">
                          <a16:creationId xmlns:a16="http://schemas.microsoft.com/office/drawing/2014/main" id="{6AA05AE3-57AF-FDD7-4C0B-FEA02D25B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614" y="2965705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5" name="Hexagone 294">
                      <a:extLst>
                        <a:ext uri="{FF2B5EF4-FFF2-40B4-BE49-F238E27FC236}">
                          <a16:creationId xmlns:a16="http://schemas.microsoft.com/office/drawing/2014/main" id="{D63B93F9-B148-CF31-E2D9-209AD16294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952" y="3494098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6" name="Hexagone 295">
                      <a:extLst>
                        <a:ext uri="{FF2B5EF4-FFF2-40B4-BE49-F238E27FC236}">
                          <a16:creationId xmlns:a16="http://schemas.microsoft.com/office/drawing/2014/main" id="{914C4D0B-C5B6-BF23-A788-72A6E31BB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2680921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" name="Hexagone 296">
                      <a:extLst>
                        <a:ext uri="{FF2B5EF4-FFF2-40B4-BE49-F238E27FC236}">
                          <a16:creationId xmlns:a16="http://schemas.microsoft.com/office/drawing/2014/main" id="{77E183B6-A417-5388-929F-DF9766800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9992" y="2617835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8" name="Ellipse 297">
                      <a:extLst>
                        <a:ext uri="{FF2B5EF4-FFF2-40B4-BE49-F238E27FC236}">
                          <a16:creationId xmlns:a16="http://schemas.microsoft.com/office/drawing/2014/main" id="{086354E3-9387-3873-CF28-17BD4489B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8117" y="23952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9" name="Ellipse 298">
                      <a:extLst>
                        <a:ext uri="{FF2B5EF4-FFF2-40B4-BE49-F238E27FC236}">
                          <a16:creationId xmlns:a16="http://schemas.microsoft.com/office/drawing/2014/main" id="{361AC587-9E7C-AB00-9566-7D04BE351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2600" y="27976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0" name="Hexagone 299">
                      <a:extLst>
                        <a:ext uri="{FF2B5EF4-FFF2-40B4-BE49-F238E27FC236}">
                          <a16:creationId xmlns:a16="http://schemas.microsoft.com/office/drawing/2014/main" id="{5979E99E-2D5A-284C-396A-90EDAC2F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0910" y="3154144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Ellipse 300">
                      <a:extLst>
                        <a:ext uri="{FF2B5EF4-FFF2-40B4-BE49-F238E27FC236}">
                          <a16:creationId xmlns:a16="http://schemas.microsoft.com/office/drawing/2014/main" id="{482C7D43-EF1F-1E35-E72F-229AB4DE0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629" y="222103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70" name="Hexagone 269">
                    <a:extLst>
                      <a:ext uri="{FF2B5EF4-FFF2-40B4-BE49-F238E27FC236}">
                        <a16:creationId xmlns:a16="http://schemas.microsoft.com/office/drawing/2014/main" id="{9239BA8E-32FE-15AD-C931-AE503F3DCB62}"/>
                      </a:ext>
                    </a:extLst>
                  </p:cNvPr>
                  <p:cNvSpPr/>
                  <p:nvPr/>
                </p:nvSpPr>
                <p:spPr>
                  <a:xfrm>
                    <a:off x="693684" y="1278884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Hexagone 270">
                    <a:extLst>
                      <a:ext uri="{FF2B5EF4-FFF2-40B4-BE49-F238E27FC236}">
                        <a16:creationId xmlns:a16="http://schemas.microsoft.com/office/drawing/2014/main" id="{2D7E0F55-4B62-9EFF-C3E9-8C4449F52B80}"/>
                      </a:ext>
                    </a:extLst>
                  </p:cNvPr>
                  <p:cNvSpPr/>
                  <p:nvPr/>
                </p:nvSpPr>
                <p:spPr>
                  <a:xfrm>
                    <a:off x="769885" y="1705293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Hexagone 271">
                    <a:extLst>
                      <a:ext uri="{FF2B5EF4-FFF2-40B4-BE49-F238E27FC236}">
                        <a16:creationId xmlns:a16="http://schemas.microsoft.com/office/drawing/2014/main" id="{44B7DC7D-C2FB-DEEA-1B30-11B2C0500DD8}"/>
                      </a:ext>
                    </a:extLst>
                  </p:cNvPr>
                  <p:cNvSpPr/>
                  <p:nvPr/>
                </p:nvSpPr>
                <p:spPr>
                  <a:xfrm>
                    <a:off x="2136228" y="2861088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Ellipse 272">
                    <a:extLst>
                      <a:ext uri="{FF2B5EF4-FFF2-40B4-BE49-F238E27FC236}">
                        <a16:creationId xmlns:a16="http://schemas.microsoft.com/office/drawing/2014/main" id="{C0843999-8CC2-9555-3D69-26073181284B}"/>
                      </a:ext>
                    </a:extLst>
                  </p:cNvPr>
                  <p:cNvSpPr/>
                  <p:nvPr/>
                </p:nvSpPr>
                <p:spPr>
                  <a:xfrm>
                    <a:off x="1568670" y="15828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Ellipse 273">
                    <a:extLst>
                      <a:ext uri="{FF2B5EF4-FFF2-40B4-BE49-F238E27FC236}">
                        <a16:creationId xmlns:a16="http://schemas.microsoft.com/office/drawing/2014/main" id="{095B2D00-2236-DD7E-2E4F-C88F28B6432B}"/>
                      </a:ext>
                    </a:extLst>
                  </p:cNvPr>
                  <p:cNvSpPr/>
                  <p:nvPr/>
                </p:nvSpPr>
                <p:spPr>
                  <a:xfrm>
                    <a:off x="1652754" y="18829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Ellipse 274">
                    <a:extLst>
                      <a:ext uri="{FF2B5EF4-FFF2-40B4-BE49-F238E27FC236}">
                        <a16:creationId xmlns:a16="http://schemas.microsoft.com/office/drawing/2014/main" id="{0D674FD6-65A0-4147-7C44-E8A675902143}"/>
                      </a:ext>
                    </a:extLst>
                  </p:cNvPr>
                  <p:cNvSpPr/>
                  <p:nvPr/>
                </p:nvSpPr>
                <p:spPr>
                  <a:xfrm>
                    <a:off x="1859020" y="1403207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Hexagone 275">
                    <a:extLst>
                      <a:ext uri="{FF2B5EF4-FFF2-40B4-BE49-F238E27FC236}">
                        <a16:creationId xmlns:a16="http://schemas.microsoft.com/office/drawing/2014/main" id="{A5D3B93F-4FAB-0A66-9339-7DC93A74702D}"/>
                      </a:ext>
                    </a:extLst>
                  </p:cNvPr>
                  <p:cNvSpPr/>
                  <p:nvPr/>
                </p:nvSpPr>
                <p:spPr>
                  <a:xfrm>
                    <a:off x="2827285" y="268963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Hexagone 276">
                    <a:extLst>
                      <a:ext uri="{FF2B5EF4-FFF2-40B4-BE49-F238E27FC236}">
                        <a16:creationId xmlns:a16="http://schemas.microsoft.com/office/drawing/2014/main" id="{F9C0973B-8A0C-4D5E-5EF9-7E9AA83BF8DB}"/>
                      </a:ext>
                    </a:extLst>
                  </p:cNvPr>
                  <p:cNvSpPr/>
                  <p:nvPr/>
                </p:nvSpPr>
                <p:spPr>
                  <a:xfrm>
                    <a:off x="1058918" y="3071269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Hexagone 277">
                    <a:extLst>
                      <a:ext uri="{FF2B5EF4-FFF2-40B4-BE49-F238E27FC236}">
                        <a16:creationId xmlns:a16="http://schemas.microsoft.com/office/drawing/2014/main" id="{61AD14CD-ED9A-1383-BCB2-A76F05399415}"/>
                      </a:ext>
                    </a:extLst>
                  </p:cNvPr>
                  <p:cNvSpPr/>
                  <p:nvPr/>
                </p:nvSpPr>
                <p:spPr>
                  <a:xfrm>
                    <a:off x="1661953" y="305961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Hexagone 278">
                    <a:extLst>
                      <a:ext uri="{FF2B5EF4-FFF2-40B4-BE49-F238E27FC236}">
                        <a16:creationId xmlns:a16="http://schemas.microsoft.com/office/drawing/2014/main" id="{87653FF8-E2ED-0E70-3231-1453CC208E90}"/>
                      </a:ext>
                    </a:extLst>
                  </p:cNvPr>
                  <p:cNvSpPr/>
                  <p:nvPr/>
                </p:nvSpPr>
                <p:spPr>
                  <a:xfrm>
                    <a:off x="2795753" y="2372902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orme libre : forme 229">
                  <a:extLst>
                    <a:ext uri="{FF2B5EF4-FFF2-40B4-BE49-F238E27FC236}">
                      <a16:creationId xmlns:a16="http://schemas.microsoft.com/office/drawing/2014/main" id="{A881BDDF-FEC7-E7D4-FBE2-9093D60EB456}"/>
                    </a:ext>
                  </a:extLst>
                </p:cNvPr>
                <p:cNvSpPr/>
                <p:nvPr/>
              </p:nvSpPr>
              <p:spPr>
                <a:xfrm>
                  <a:off x="4418337" y="788276"/>
                  <a:ext cx="2786508" cy="1241392"/>
                </a:xfrm>
                <a:custGeom>
                  <a:avLst/>
                  <a:gdLst>
                    <a:gd name="connsiteX0" fmla="*/ 27540 w 3006669"/>
                    <a:gd name="connsiteY0" fmla="*/ 0 h 1241392"/>
                    <a:gd name="connsiteX1" fmla="*/ 122133 w 3006669"/>
                    <a:gd name="connsiteY1" fmla="*/ 872359 h 1241392"/>
                    <a:gd name="connsiteX2" fmla="*/ 994492 w 3006669"/>
                    <a:gd name="connsiteY2" fmla="*/ 1240221 h 1241392"/>
                    <a:gd name="connsiteX3" fmla="*/ 2781250 w 3006669"/>
                    <a:gd name="connsiteY3" fmla="*/ 987972 h 1241392"/>
                    <a:gd name="connsiteX4" fmla="*/ 2980947 w 3006669"/>
                    <a:gd name="connsiteY4" fmla="*/ 956441 h 1241392"/>
                    <a:gd name="connsiteX5" fmla="*/ 2980947 w 3006669"/>
                    <a:gd name="connsiteY5" fmla="*/ 956441 h 124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06669" h="1241392">
                      <a:moveTo>
                        <a:pt x="27540" y="0"/>
                      </a:moveTo>
                      <a:cubicBezTo>
                        <a:pt x="-5743" y="332828"/>
                        <a:pt x="-39026" y="665656"/>
                        <a:pt x="122133" y="872359"/>
                      </a:cubicBezTo>
                      <a:cubicBezTo>
                        <a:pt x="283292" y="1079062"/>
                        <a:pt x="551306" y="1220952"/>
                        <a:pt x="994492" y="1240221"/>
                      </a:cubicBezTo>
                      <a:cubicBezTo>
                        <a:pt x="1437678" y="1259490"/>
                        <a:pt x="2450174" y="1035269"/>
                        <a:pt x="2781250" y="987972"/>
                      </a:cubicBezTo>
                      <a:cubicBezTo>
                        <a:pt x="3112326" y="940675"/>
                        <a:pt x="2980947" y="956441"/>
                        <a:pt x="2980947" y="956441"/>
                      </a:cubicBezTo>
                      <a:lnTo>
                        <a:pt x="2980947" y="956441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1" name="Groupe 230">
                  <a:extLst>
                    <a:ext uri="{FF2B5EF4-FFF2-40B4-BE49-F238E27FC236}">
                      <a16:creationId xmlns:a16="http://schemas.microsoft.com/office/drawing/2014/main" id="{06999D66-F402-297E-3D60-208A15EC2794}"/>
                    </a:ext>
                  </a:extLst>
                </p:cNvPr>
                <p:cNvGrpSpPr/>
                <p:nvPr/>
              </p:nvGrpSpPr>
              <p:grpSpPr>
                <a:xfrm>
                  <a:off x="8192812" y="691150"/>
                  <a:ext cx="2932387" cy="2892972"/>
                  <a:chOff x="378373" y="1093076"/>
                  <a:chExt cx="2932387" cy="2892972"/>
                </a:xfrm>
              </p:grpSpPr>
              <p:grpSp>
                <p:nvGrpSpPr>
                  <p:cNvPr id="234" name="Groupe 233">
                    <a:extLst>
                      <a:ext uri="{FF2B5EF4-FFF2-40B4-BE49-F238E27FC236}">
                        <a16:creationId xmlns:a16="http://schemas.microsoft.com/office/drawing/2014/main" id="{FAA496D9-EEE8-7C3A-C9CC-B3251B48DF66}"/>
                      </a:ext>
                    </a:extLst>
                  </p:cNvPr>
                  <p:cNvGrpSpPr/>
                  <p:nvPr/>
                </p:nvGrpSpPr>
                <p:grpSpPr>
                  <a:xfrm>
                    <a:off x="378373" y="1093076"/>
                    <a:ext cx="2932387" cy="2892972"/>
                    <a:chOff x="1072055" y="1292773"/>
                    <a:chExt cx="2932387" cy="2892972"/>
                  </a:xfrm>
                </p:grpSpPr>
                <p:grpSp>
                  <p:nvGrpSpPr>
                    <p:cNvPr id="245" name="Groupe 244">
                      <a:extLst>
                        <a:ext uri="{FF2B5EF4-FFF2-40B4-BE49-F238E27FC236}">
                          <a16:creationId xmlns:a16="http://schemas.microsoft.com/office/drawing/2014/main" id="{13C16C9A-5970-276F-3E41-DCF1C12C16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2055" y="1292773"/>
                      <a:ext cx="2932387" cy="2892972"/>
                      <a:chOff x="1030013" y="536028"/>
                      <a:chExt cx="2932387" cy="2892972"/>
                    </a:xfrm>
                  </p:grpSpPr>
                  <p:cxnSp>
                    <p:nvCxnSpPr>
                      <p:cNvPr id="267" name="Connecteur droit avec flèche 266">
                        <a:extLst>
                          <a:ext uri="{FF2B5EF4-FFF2-40B4-BE49-F238E27FC236}">
                            <a16:creationId xmlns:a16="http://schemas.microsoft.com/office/drawing/2014/main" id="{EEC2D1DA-A59A-6093-81A6-2CCCD5B1A4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30013" y="536028"/>
                        <a:ext cx="0" cy="2892972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Connecteur droit avec flèche 267">
                        <a:extLst>
                          <a:ext uri="{FF2B5EF4-FFF2-40B4-BE49-F238E27FC236}">
                            <a16:creationId xmlns:a16="http://schemas.microsoft.com/office/drawing/2014/main" id="{54BF6E21-280D-2A89-99E2-8E7E302000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013" y="3429000"/>
                        <a:ext cx="2932387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6" name="Ellipse 245">
                      <a:extLst>
                        <a:ext uri="{FF2B5EF4-FFF2-40B4-BE49-F238E27FC236}">
                          <a16:creationId xmlns:a16="http://schemas.microsoft.com/office/drawing/2014/main" id="{442EE975-7E05-F1BA-60F1-4E188FB4A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4414" y="208104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Ellipse 246">
                      <a:extLst>
                        <a:ext uri="{FF2B5EF4-FFF2-40B4-BE49-F238E27FC236}">
                          <a16:creationId xmlns:a16="http://schemas.microsoft.com/office/drawing/2014/main" id="{D1C21A1C-C565-23DB-7449-BC0F5888F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6097" y="154692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Ellipse 247">
                      <a:extLst>
                        <a:ext uri="{FF2B5EF4-FFF2-40B4-BE49-F238E27FC236}">
                          <a16:creationId xmlns:a16="http://schemas.microsoft.com/office/drawing/2014/main" id="{3C0C755C-4823-277E-B2E7-ADA57F00B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2497" y="191288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Ellipse 248">
                      <a:extLst>
                        <a:ext uri="{FF2B5EF4-FFF2-40B4-BE49-F238E27FC236}">
                          <a16:creationId xmlns:a16="http://schemas.microsoft.com/office/drawing/2014/main" id="{58BEACF8-3329-106C-D241-4507107C7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366" y="1860376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Ellipse 249">
                      <a:extLst>
                        <a:ext uri="{FF2B5EF4-FFF2-40B4-BE49-F238E27FC236}">
                          <a16:creationId xmlns:a16="http://schemas.microsoft.com/office/drawing/2014/main" id="{ED123754-6003-F8B5-3FFD-35EE77036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814" y="3325933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Ellipse 250">
                      <a:extLst>
                        <a:ext uri="{FF2B5EF4-FFF2-40B4-BE49-F238E27FC236}">
                          <a16:creationId xmlns:a16="http://schemas.microsoft.com/office/drawing/2014/main" id="{7516717A-DE78-4CA2-DC33-1A14BD9A0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2690" y="2349358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2" name="Ellipse 251">
                      <a:extLst>
                        <a:ext uri="{FF2B5EF4-FFF2-40B4-BE49-F238E27FC236}">
                          <a16:creationId xmlns:a16="http://schemas.microsoft.com/office/drawing/2014/main" id="{4E887F48-CCAC-3B0C-9134-054A3B488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43352" y="199696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Ellipse 252">
                      <a:extLst>
                        <a:ext uri="{FF2B5EF4-FFF2-40B4-BE49-F238E27FC236}">
                          <a16:creationId xmlns:a16="http://schemas.microsoft.com/office/drawing/2014/main" id="{E543ADD7-B2DC-E3EC-D07E-C3299768F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2746" y="203481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4" name="Ellipse 253">
                      <a:extLst>
                        <a:ext uri="{FF2B5EF4-FFF2-40B4-BE49-F238E27FC236}">
                          <a16:creationId xmlns:a16="http://schemas.microsoft.com/office/drawing/2014/main" id="{2AADFA9D-C429-9BC4-6812-36B3741CD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1754209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Hexagone 254">
                      <a:extLst>
                        <a:ext uri="{FF2B5EF4-FFF2-40B4-BE49-F238E27FC236}">
                          <a16:creationId xmlns:a16="http://schemas.microsoft.com/office/drawing/2014/main" id="{6075AC58-8FCB-75F6-C52A-AF113BD3D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207" y="3008468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Hexagone 255">
                      <a:extLst>
                        <a:ext uri="{FF2B5EF4-FFF2-40B4-BE49-F238E27FC236}">
                          <a16:creationId xmlns:a16="http://schemas.microsoft.com/office/drawing/2014/main" id="{7426953D-F253-4A4A-CD03-CD7A4CD43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4752" y="29085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Hexagone 256">
                      <a:extLst>
                        <a:ext uri="{FF2B5EF4-FFF2-40B4-BE49-F238E27FC236}">
                          <a16:creationId xmlns:a16="http://schemas.microsoft.com/office/drawing/2014/main" id="{EAC79FE9-6420-295B-EFB7-10EA4DA7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9745" y="366918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Hexagone 257">
                      <a:extLst>
                        <a:ext uri="{FF2B5EF4-FFF2-40B4-BE49-F238E27FC236}">
                          <a16:creationId xmlns:a16="http://schemas.microsoft.com/office/drawing/2014/main" id="{4CE695A6-7093-44DD-1CE5-93BE324DCC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6856" y="368973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Hexagone 258">
                      <a:extLst>
                        <a:ext uri="{FF2B5EF4-FFF2-40B4-BE49-F238E27FC236}">
                          <a16:creationId xmlns:a16="http://schemas.microsoft.com/office/drawing/2014/main" id="{37332F09-029E-F3F5-FB79-51613DA04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614" y="2965705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Hexagone 259">
                      <a:extLst>
                        <a:ext uri="{FF2B5EF4-FFF2-40B4-BE49-F238E27FC236}">
                          <a16:creationId xmlns:a16="http://schemas.microsoft.com/office/drawing/2014/main" id="{CA849A9E-E75B-2C45-A9BB-DF5E347D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952" y="3494098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" name="Hexagone 260">
                      <a:extLst>
                        <a:ext uri="{FF2B5EF4-FFF2-40B4-BE49-F238E27FC236}">
                          <a16:creationId xmlns:a16="http://schemas.microsoft.com/office/drawing/2014/main" id="{B1AB1EDE-DF55-AD17-C2C8-1DA6F8CA83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7490" y="2680921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Hexagone 261">
                      <a:extLst>
                        <a:ext uri="{FF2B5EF4-FFF2-40B4-BE49-F238E27FC236}">
                          <a16:creationId xmlns:a16="http://schemas.microsoft.com/office/drawing/2014/main" id="{1A02974C-5F14-DB29-8524-84874B7C1C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6194" y="2544227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3" name="Ellipse 262">
                      <a:extLst>
                        <a:ext uri="{FF2B5EF4-FFF2-40B4-BE49-F238E27FC236}">
                          <a16:creationId xmlns:a16="http://schemas.microsoft.com/office/drawing/2014/main" id="{F8268842-C87E-9BA9-2625-16D4537FF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8117" y="23952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4" name="Ellipse 263">
                      <a:extLst>
                        <a:ext uri="{FF2B5EF4-FFF2-40B4-BE49-F238E27FC236}">
                          <a16:creationId xmlns:a16="http://schemas.microsoft.com/office/drawing/2014/main" id="{9AA7FDAC-4936-C105-4894-43B8851BC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2600" y="2797657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5" name="Hexagone 264">
                      <a:extLst>
                        <a:ext uri="{FF2B5EF4-FFF2-40B4-BE49-F238E27FC236}">
                          <a16:creationId xmlns:a16="http://schemas.microsoft.com/office/drawing/2014/main" id="{BB3C9B0F-8FD0-B742-75C2-F71288FE6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0910" y="3154144"/>
                      <a:ext cx="241738" cy="208406"/>
                    </a:xfrm>
                    <a:prstGeom prst="hexagon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6" name="Ellipse 265">
                      <a:extLst>
                        <a:ext uri="{FF2B5EF4-FFF2-40B4-BE49-F238E27FC236}">
                          <a16:creationId xmlns:a16="http://schemas.microsoft.com/office/drawing/2014/main" id="{A64ECC3F-FC4E-A56A-A228-AE313894CC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1629" y="2221035"/>
                      <a:ext cx="178676" cy="16816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35" name="Hexagone 234">
                    <a:extLst>
                      <a:ext uri="{FF2B5EF4-FFF2-40B4-BE49-F238E27FC236}">
                        <a16:creationId xmlns:a16="http://schemas.microsoft.com/office/drawing/2014/main" id="{9A556B71-929C-D8EE-D5EC-F93FE6F63098}"/>
                      </a:ext>
                    </a:extLst>
                  </p:cNvPr>
                  <p:cNvSpPr/>
                  <p:nvPr/>
                </p:nvSpPr>
                <p:spPr>
                  <a:xfrm>
                    <a:off x="693684" y="1278884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Hexagone 235">
                    <a:extLst>
                      <a:ext uri="{FF2B5EF4-FFF2-40B4-BE49-F238E27FC236}">
                        <a16:creationId xmlns:a16="http://schemas.microsoft.com/office/drawing/2014/main" id="{A6BB3AE2-AC49-A721-D261-5FE3C3DB38CE}"/>
                      </a:ext>
                    </a:extLst>
                  </p:cNvPr>
                  <p:cNvSpPr/>
                  <p:nvPr/>
                </p:nvSpPr>
                <p:spPr>
                  <a:xfrm>
                    <a:off x="769885" y="1705293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Hexagone 236">
                    <a:extLst>
                      <a:ext uri="{FF2B5EF4-FFF2-40B4-BE49-F238E27FC236}">
                        <a16:creationId xmlns:a16="http://schemas.microsoft.com/office/drawing/2014/main" id="{159D887D-3F1B-04FC-3192-AA685CF683E7}"/>
                      </a:ext>
                    </a:extLst>
                  </p:cNvPr>
                  <p:cNvSpPr/>
                  <p:nvPr/>
                </p:nvSpPr>
                <p:spPr>
                  <a:xfrm>
                    <a:off x="2136228" y="2861088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Ellipse 237">
                    <a:extLst>
                      <a:ext uri="{FF2B5EF4-FFF2-40B4-BE49-F238E27FC236}">
                        <a16:creationId xmlns:a16="http://schemas.microsoft.com/office/drawing/2014/main" id="{5D65FBC3-17F8-DC4E-6BBA-E8B00DFF296D}"/>
                      </a:ext>
                    </a:extLst>
                  </p:cNvPr>
                  <p:cNvSpPr/>
                  <p:nvPr/>
                </p:nvSpPr>
                <p:spPr>
                  <a:xfrm>
                    <a:off x="1568670" y="15828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Ellipse 238">
                    <a:extLst>
                      <a:ext uri="{FF2B5EF4-FFF2-40B4-BE49-F238E27FC236}">
                        <a16:creationId xmlns:a16="http://schemas.microsoft.com/office/drawing/2014/main" id="{6CC0169D-F5A2-B3D7-3AF5-E174122D3614}"/>
                      </a:ext>
                    </a:extLst>
                  </p:cNvPr>
                  <p:cNvSpPr/>
                  <p:nvPr/>
                </p:nvSpPr>
                <p:spPr>
                  <a:xfrm>
                    <a:off x="1652754" y="18829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Ellipse 239">
                    <a:extLst>
                      <a:ext uri="{FF2B5EF4-FFF2-40B4-BE49-F238E27FC236}">
                        <a16:creationId xmlns:a16="http://schemas.microsoft.com/office/drawing/2014/main" id="{6E108156-3C2C-C528-25DB-0B94C3D0B8DC}"/>
                      </a:ext>
                    </a:extLst>
                  </p:cNvPr>
                  <p:cNvSpPr/>
                  <p:nvPr/>
                </p:nvSpPr>
                <p:spPr>
                  <a:xfrm>
                    <a:off x="1859020" y="1403207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Hexagone 240">
                    <a:extLst>
                      <a:ext uri="{FF2B5EF4-FFF2-40B4-BE49-F238E27FC236}">
                        <a16:creationId xmlns:a16="http://schemas.microsoft.com/office/drawing/2014/main" id="{BE38A9C2-D58D-94A1-18CA-912E2ECAF422}"/>
                      </a:ext>
                    </a:extLst>
                  </p:cNvPr>
                  <p:cNvSpPr/>
                  <p:nvPr/>
                </p:nvSpPr>
                <p:spPr>
                  <a:xfrm>
                    <a:off x="2827285" y="268963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Hexagone 241">
                    <a:extLst>
                      <a:ext uri="{FF2B5EF4-FFF2-40B4-BE49-F238E27FC236}">
                        <a16:creationId xmlns:a16="http://schemas.microsoft.com/office/drawing/2014/main" id="{BF36C012-72F0-6C6E-B0E1-3DA50A38FC2D}"/>
                      </a:ext>
                    </a:extLst>
                  </p:cNvPr>
                  <p:cNvSpPr/>
                  <p:nvPr/>
                </p:nvSpPr>
                <p:spPr>
                  <a:xfrm>
                    <a:off x="1058918" y="3071269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Hexagone 242">
                    <a:extLst>
                      <a:ext uri="{FF2B5EF4-FFF2-40B4-BE49-F238E27FC236}">
                        <a16:creationId xmlns:a16="http://schemas.microsoft.com/office/drawing/2014/main" id="{B4EE7874-C57A-1412-30E6-2DCF94F86C2A}"/>
                      </a:ext>
                    </a:extLst>
                  </p:cNvPr>
                  <p:cNvSpPr/>
                  <p:nvPr/>
                </p:nvSpPr>
                <p:spPr>
                  <a:xfrm>
                    <a:off x="1661953" y="3059610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Hexagone 243">
                    <a:extLst>
                      <a:ext uri="{FF2B5EF4-FFF2-40B4-BE49-F238E27FC236}">
                        <a16:creationId xmlns:a16="http://schemas.microsoft.com/office/drawing/2014/main" id="{C9B61597-26F0-69A7-4489-3F58E40E22AE}"/>
                      </a:ext>
                    </a:extLst>
                  </p:cNvPr>
                  <p:cNvSpPr/>
                  <p:nvPr/>
                </p:nvSpPr>
                <p:spPr>
                  <a:xfrm>
                    <a:off x="2795753" y="2372902"/>
                    <a:ext cx="241738" cy="208406"/>
                  </a:xfrm>
                  <a:prstGeom prst="hexagon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2" name="Forme libre : forme 231">
                  <a:extLst>
                    <a:ext uri="{FF2B5EF4-FFF2-40B4-BE49-F238E27FC236}">
                      <a16:creationId xmlns:a16="http://schemas.microsoft.com/office/drawing/2014/main" id="{68F5D430-A42F-9778-A1F7-3520E77F7BEE}"/>
                    </a:ext>
                  </a:extLst>
                </p:cNvPr>
                <p:cNvSpPr/>
                <p:nvPr/>
              </p:nvSpPr>
              <p:spPr>
                <a:xfrm>
                  <a:off x="8732768" y="817464"/>
                  <a:ext cx="2305720" cy="2250100"/>
                </a:xfrm>
                <a:custGeom>
                  <a:avLst/>
                  <a:gdLst>
                    <a:gd name="connsiteX0" fmla="*/ 85412 w 2270315"/>
                    <a:gd name="connsiteY0" fmla="*/ 0 h 2250100"/>
                    <a:gd name="connsiteX1" fmla="*/ 158984 w 2270315"/>
                    <a:gd name="connsiteY1" fmla="*/ 998483 h 2250100"/>
                    <a:gd name="connsiteX2" fmla="*/ 1329 w 2270315"/>
                    <a:gd name="connsiteY2" fmla="*/ 1545021 h 2250100"/>
                    <a:gd name="connsiteX3" fmla="*/ 264087 w 2270315"/>
                    <a:gd name="connsiteY3" fmla="*/ 1765738 h 2250100"/>
                    <a:gd name="connsiteX4" fmla="*/ 516336 w 2270315"/>
                    <a:gd name="connsiteY4" fmla="*/ 1324303 h 2250100"/>
                    <a:gd name="connsiteX5" fmla="*/ 1104915 w 2270315"/>
                    <a:gd name="connsiteY5" fmla="*/ 1450428 h 2250100"/>
                    <a:gd name="connsiteX6" fmla="*/ 1104915 w 2270315"/>
                    <a:gd name="connsiteY6" fmla="*/ 1965435 h 2250100"/>
                    <a:gd name="connsiteX7" fmla="*/ 1273080 w 2270315"/>
                    <a:gd name="connsiteY7" fmla="*/ 2249214 h 2250100"/>
                    <a:gd name="connsiteX8" fmla="*/ 1567370 w 2270315"/>
                    <a:gd name="connsiteY8" fmla="*/ 2049517 h 2250100"/>
                    <a:gd name="connsiteX9" fmla="*/ 1493798 w 2270315"/>
                    <a:gd name="connsiteY9" fmla="*/ 1902372 h 2250100"/>
                    <a:gd name="connsiteX10" fmla="*/ 1188998 w 2270315"/>
                    <a:gd name="connsiteY10" fmla="*/ 1849821 h 2250100"/>
                    <a:gd name="connsiteX11" fmla="*/ 1231039 w 2270315"/>
                    <a:gd name="connsiteY11" fmla="*/ 1450428 h 2250100"/>
                    <a:gd name="connsiteX12" fmla="*/ 1451756 w 2270315"/>
                    <a:gd name="connsiteY12" fmla="*/ 1072055 h 2250100"/>
                    <a:gd name="connsiteX13" fmla="*/ 2208501 w 2270315"/>
                    <a:gd name="connsiteY13" fmla="*/ 1008993 h 2250100"/>
                    <a:gd name="connsiteX14" fmla="*/ 2229522 w 2270315"/>
                    <a:gd name="connsiteY14" fmla="*/ 966952 h 2250100"/>
                    <a:gd name="connsiteX15" fmla="*/ 2250543 w 2270315"/>
                    <a:gd name="connsiteY15" fmla="*/ 987972 h 2250100"/>
                    <a:gd name="connsiteX16" fmla="*/ 2250543 w 2270315"/>
                    <a:gd name="connsiteY16" fmla="*/ 945931 h 2250100"/>
                    <a:gd name="connsiteX17" fmla="*/ 2250543 w 2270315"/>
                    <a:gd name="connsiteY17" fmla="*/ 977462 h 225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270315" h="2250100">
                      <a:moveTo>
                        <a:pt x="85412" y="0"/>
                      </a:moveTo>
                      <a:cubicBezTo>
                        <a:pt x="129205" y="370490"/>
                        <a:pt x="172998" y="740980"/>
                        <a:pt x="158984" y="998483"/>
                      </a:cubicBezTo>
                      <a:cubicBezTo>
                        <a:pt x="144970" y="1255986"/>
                        <a:pt x="-16188" y="1417145"/>
                        <a:pt x="1329" y="1545021"/>
                      </a:cubicBezTo>
                      <a:cubicBezTo>
                        <a:pt x="18846" y="1672897"/>
                        <a:pt x="178253" y="1802524"/>
                        <a:pt x="264087" y="1765738"/>
                      </a:cubicBezTo>
                      <a:cubicBezTo>
                        <a:pt x="349921" y="1728952"/>
                        <a:pt x="376198" y="1376855"/>
                        <a:pt x="516336" y="1324303"/>
                      </a:cubicBezTo>
                      <a:cubicBezTo>
                        <a:pt x="656474" y="1271751"/>
                        <a:pt x="1006819" y="1343573"/>
                        <a:pt x="1104915" y="1450428"/>
                      </a:cubicBezTo>
                      <a:cubicBezTo>
                        <a:pt x="1203012" y="1557283"/>
                        <a:pt x="1076888" y="1832304"/>
                        <a:pt x="1104915" y="1965435"/>
                      </a:cubicBezTo>
                      <a:cubicBezTo>
                        <a:pt x="1132943" y="2098566"/>
                        <a:pt x="1196004" y="2235200"/>
                        <a:pt x="1273080" y="2249214"/>
                      </a:cubicBezTo>
                      <a:cubicBezTo>
                        <a:pt x="1350156" y="2263228"/>
                        <a:pt x="1530584" y="2107324"/>
                        <a:pt x="1567370" y="2049517"/>
                      </a:cubicBezTo>
                      <a:cubicBezTo>
                        <a:pt x="1604156" y="1991710"/>
                        <a:pt x="1556860" y="1935655"/>
                        <a:pt x="1493798" y="1902372"/>
                      </a:cubicBezTo>
                      <a:cubicBezTo>
                        <a:pt x="1430736" y="1869089"/>
                        <a:pt x="1232791" y="1925145"/>
                        <a:pt x="1188998" y="1849821"/>
                      </a:cubicBezTo>
                      <a:cubicBezTo>
                        <a:pt x="1145205" y="1774497"/>
                        <a:pt x="1187246" y="1580056"/>
                        <a:pt x="1231039" y="1450428"/>
                      </a:cubicBezTo>
                      <a:cubicBezTo>
                        <a:pt x="1274832" y="1320800"/>
                        <a:pt x="1288846" y="1145627"/>
                        <a:pt x="1451756" y="1072055"/>
                      </a:cubicBezTo>
                      <a:cubicBezTo>
                        <a:pt x="1614666" y="998483"/>
                        <a:pt x="2078873" y="1026510"/>
                        <a:pt x="2208501" y="1008993"/>
                      </a:cubicBezTo>
                      <a:cubicBezTo>
                        <a:pt x="2338129" y="991476"/>
                        <a:pt x="2222515" y="970455"/>
                        <a:pt x="2229522" y="966952"/>
                      </a:cubicBezTo>
                      <a:cubicBezTo>
                        <a:pt x="2236529" y="963449"/>
                        <a:pt x="2247040" y="991475"/>
                        <a:pt x="2250543" y="987972"/>
                      </a:cubicBezTo>
                      <a:lnTo>
                        <a:pt x="2250543" y="945931"/>
                      </a:lnTo>
                      <a:lnTo>
                        <a:pt x="2250543" y="977462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BDDB71B-98AE-D2A2-3A1C-54D7FDCB8E5B}"/>
                    </a:ext>
                  </a:extLst>
                </p:cNvPr>
                <p:cNvSpPr/>
                <p:nvPr/>
              </p:nvSpPr>
              <p:spPr>
                <a:xfrm>
                  <a:off x="10957034" y="1645530"/>
                  <a:ext cx="300843" cy="2660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0" name="Groupe 179">
                <a:extLst>
                  <a:ext uri="{FF2B5EF4-FFF2-40B4-BE49-F238E27FC236}">
                    <a16:creationId xmlns:a16="http://schemas.microsoft.com/office/drawing/2014/main" id="{49CE349C-1974-3906-E4D6-D413DDC12378}"/>
                  </a:ext>
                </a:extLst>
              </p:cNvPr>
              <p:cNvGrpSpPr/>
              <p:nvPr/>
            </p:nvGrpSpPr>
            <p:grpSpPr>
              <a:xfrm>
                <a:off x="533403" y="3808958"/>
                <a:ext cx="2932387" cy="2907496"/>
                <a:chOff x="505813" y="3694387"/>
                <a:chExt cx="2932387" cy="2907496"/>
              </a:xfrm>
            </p:grpSpPr>
            <p:cxnSp>
              <p:nvCxnSpPr>
                <p:cNvPr id="213" name="Connecteur droit avec flèche 212">
                  <a:extLst>
                    <a:ext uri="{FF2B5EF4-FFF2-40B4-BE49-F238E27FC236}">
                      <a16:creationId xmlns:a16="http://schemas.microsoft.com/office/drawing/2014/main" id="{8EA5E286-19C0-9BE5-FE98-658A911C1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950" y="3694387"/>
                  <a:ext cx="0" cy="289297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4" name="Groupe 213">
                  <a:extLst>
                    <a:ext uri="{FF2B5EF4-FFF2-40B4-BE49-F238E27FC236}">
                      <a16:creationId xmlns:a16="http://schemas.microsoft.com/office/drawing/2014/main" id="{3D7395AE-2D90-D5E9-D275-1560FBC5CEAA}"/>
                    </a:ext>
                  </a:extLst>
                </p:cNvPr>
                <p:cNvGrpSpPr/>
                <p:nvPr/>
              </p:nvGrpSpPr>
              <p:grpSpPr>
                <a:xfrm>
                  <a:off x="505813" y="3966310"/>
                  <a:ext cx="2932387" cy="2635573"/>
                  <a:chOff x="518950" y="3951786"/>
                  <a:chExt cx="2932387" cy="2635573"/>
                </a:xfrm>
              </p:grpSpPr>
              <p:cxnSp>
                <p:nvCxnSpPr>
                  <p:cNvPr id="215" name="Connecteur droit avec flèche 214">
                    <a:extLst>
                      <a:ext uri="{FF2B5EF4-FFF2-40B4-BE49-F238E27FC236}">
                        <a16:creationId xmlns:a16="http://schemas.microsoft.com/office/drawing/2014/main" id="{D06AF512-348F-018B-8FBD-1D58C5064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950" y="6587359"/>
                    <a:ext cx="293238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Ellipse 215">
                    <a:extLst>
                      <a:ext uri="{FF2B5EF4-FFF2-40B4-BE49-F238E27FC236}">
                        <a16:creationId xmlns:a16="http://schemas.microsoft.com/office/drawing/2014/main" id="{45D68EBA-1A50-319A-4597-E26F6494BBFE}"/>
                      </a:ext>
                    </a:extLst>
                  </p:cNvPr>
                  <p:cNvSpPr/>
                  <p:nvPr/>
                </p:nvSpPr>
                <p:spPr>
                  <a:xfrm>
                    <a:off x="869735" y="39517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Ellipse 216">
                    <a:extLst>
                      <a:ext uri="{FF2B5EF4-FFF2-40B4-BE49-F238E27FC236}">
                        <a16:creationId xmlns:a16="http://schemas.microsoft.com/office/drawing/2014/main" id="{6A626FC0-7AAC-F767-0D4D-76EBA0FE3133}"/>
                      </a:ext>
                    </a:extLst>
                  </p:cNvPr>
                  <p:cNvSpPr/>
                  <p:nvPr/>
                </p:nvSpPr>
                <p:spPr>
                  <a:xfrm>
                    <a:off x="972213" y="437302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Ellipse 217">
                    <a:extLst>
                      <a:ext uri="{FF2B5EF4-FFF2-40B4-BE49-F238E27FC236}">
                        <a16:creationId xmlns:a16="http://schemas.microsoft.com/office/drawing/2014/main" id="{5309ADB2-531A-FDE9-1488-D671D6FCC77A}"/>
                      </a:ext>
                    </a:extLst>
                  </p:cNvPr>
                  <p:cNvSpPr/>
                  <p:nvPr/>
                </p:nvSpPr>
                <p:spPr>
                  <a:xfrm>
                    <a:off x="863164" y="48515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Ellipse 218">
                    <a:extLst>
                      <a:ext uri="{FF2B5EF4-FFF2-40B4-BE49-F238E27FC236}">
                        <a16:creationId xmlns:a16="http://schemas.microsoft.com/office/drawing/2014/main" id="{D9F28F21-C224-DCFE-8261-6BE0E9BF302D}"/>
                      </a:ext>
                    </a:extLst>
                  </p:cNvPr>
                  <p:cNvSpPr/>
                  <p:nvPr/>
                </p:nvSpPr>
                <p:spPr>
                  <a:xfrm>
                    <a:off x="1325624" y="492080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Ellipse 219">
                    <a:extLst>
                      <a:ext uri="{FF2B5EF4-FFF2-40B4-BE49-F238E27FC236}">
                        <a16:creationId xmlns:a16="http://schemas.microsoft.com/office/drawing/2014/main" id="{63098846-B4CB-B42A-A61E-88EA406A8213}"/>
                      </a:ext>
                    </a:extLst>
                  </p:cNvPr>
                  <p:cNvSpPr/>
                  <p:nvPr/>
                </p:nvSpPr>
                <p:spPr>
                  <a:xfrm>
                    <a:off x="1379487" y="534552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Ellipse 220">
                    <a:extLst>
                      <a:ext uri="{FF2B5EF4-FFF2-40B4-BE49-F238E27FC236}">
                        <a16:creationId xmlns:a16="http://schemas.microsoft.com/office/drawing/2014/main" id="{DC372384-C409-481A-0FFE-C2F49EBF9E56}"/>
                      </a:ext>
                    </a:extLst>
                  </p:cNvPr>
                  <p:cNvSpPr/>
                  <p:nvPr/>
                </p:nvSpPr>
                <p:spPr>
                  <a:xfrm>
                    <a:off x="1728955" y="558591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Ellipse 221">
                    <a:extLst>
                      <a:ext uri="{FF2B5EF4-FFF2-40B4-BE49-F238E27FC236}">
                        <a16:creationId xmlns:a16="http://schemas.microsoft.com/office/drawing/2014/main" id="{6886D264-6E8A-6589-ACE5-D9621718A173}"/>
                      </a:ext>
                    </a:extLst>
                  </p:cNvPr>
                  <p:cNvSpPr/>
                  <p:nvPr/>
                </p:nvSpPr>
                <p:spPr>
                  <a:xfrm>
                    <a:off x="2086307" y="5261442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Ellipse 222">
                    <a:extLst>
                      <a:ext uri="{FF2B5EF4-FFF2-40B4-BE49-F238E27FC236}">
                        <a16:creationId xmlns:a16="http://schemas.microsoft.com/office/drawing/2014/main" id="{A3404A39-55E6-7FD8-FF21-B132D304F679}"/>
                      </a:ext>
                    </a:extLst>
                  </p:cNvPr>
                  <p:cNvSpPr/>
                  <p:nvPr/>
                </p:nvSpPr>
                <p:spPr>
                  <a:xfrm>
                    <a:off x="2383225" y="591690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Ellipse 223">
                    <a:extLst>
                      <a:ext uri="{FF2B5EF4-FFF2-40B4-BE49-F238E27FC236}">
                        <a16:creationId xmlns:a16="http://schemas.microsoft.com/office/drawing/2014/main" id="{A3F417D6-2D35-56DB-D2EB-0AAB113AB746}"/>
                      </a:ext>
                    </a:extLst>
                  </p:cNvPr>
                  <p:cNvSpPr/>
                  <p:nvPr/>
                </p:nvSpPr>
                <p:spPr>
                  <a:xfrm>
                    <a:off x="2668317" y="53892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Ellipse 224">
                    <a:extLst>
                      <a:ext uri="{FF2B5EF4-FFF2-40B4-BE49-F238E27FC236}">
                        <a16:creationId xmlns:a16="http://schemas.microsoft.com/office/drawing/2014/main" id="{EBD9E15D-183B-EDFC-9129-FCE541EF0EC6}"/>
                      </a:ext>
                    </a:extLst>
                  </p:cNvPr>
                  <p:cNvSpPr/>
                  <p:nvPr/>
                </p:nvSpPr>
                <p:spPr>
                  <a:xfrm>
                    <a:off x="2789186" y="488584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" name="Ellipse 225">
                    <a:extLst>
                      <a:ext uri="{FF2B5EF4-FFF2-40B4-BE49-F238E27FC236}">
                        <a16:creationId xmlns:a16="http://schemas.microsoft.com/office/drawing/2014/main" id="{00D2A3E0-EDB0-59C5-29E9-AFDCC51754BA}"/>
                      </a:ext>
                    </a:extLst>
                  </p:cNvPr>
                  <p:cNvSpPr/>
                  <p:nvPr/>
                </p:nvSpPr>
                <p:spPr>
                  <a:xfrm>
                    <a:off x="2999392" y="455305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27" name="Connecteur droit 226">
                    <a:extLst>
                      <a:ext uri="{FF2B5EF4-FFF2-40B4-BE49-F238E27FC236}">
                        <a16:creationId xmlns:a16="http://schemas.microsoft.com/office/drawing/2014/main" id="{30E515DA-3FB3-0B56-DDFC-4C34DD022E50}"/>
                      </a:ext>
                    </a:extLst>
                  </p:cNvPr>
                  <p:cNvCxnSpPr/>
                  <p:nvPr/>
                </p:nvCxnSpPr>
                <p:spPr>
                  <a:xfrm>
                    <a:off x="733100" y="4497844"/>
                    <a:ext cx="2532993" cy="100898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1" name="Groupe 180">
                <a:extLst>
                  <a:ext uri="{FF2B5EF4-FFF2-40B4-BE49-F238E27FC236}">
                    <a16:creationId xmlns:a16="http://schemas.microsoft.com/office/drawing/2014/main" id="{326AA0CC-06AC-4899-4C2F-ADDA39E8F2C1}"/>
                  </a:ext>
                </a:extLst>
              </p:cNvPr>
              <p:cNvGrpSpPr/>
              <p:nvPr/>
            </p:nvGrpSpPr>
            <p:grpSpPr>
              <a:xfrm>
                <a:off x="4267201" y="3804997"/>
                <a:ext cx="2932387" cy="2907496"/>
                <a:chOff x="505813" y="3694387"/>
                <a:chExt cx="2932387" cy="2907496"/>
              </a:xfrm>
            </p:grpSpPr>
            <p:cxnSp>
              <p:nvCxnSpPr>
                <p:cNvPr id="199" name="Connecteur droit avec flèche 198">
                  <a:extLst>
                    <a:ext uri="{FF2B5EF4-FFF2-40B4-BE49-F238E27FC236}">
                      <a16:creationId xmlns:a16="http://schemas.microsoft.com/office/drawing/2014/main" id="{D74B47F2-0A3F-6C38-760B-6EA2100E4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950" y="3694387"/>
                  <a:ext cx="0" cy="289297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99362F4E-3DFD-4E79-D508-8FEE25508E4B}"/>
                    </a:ext>
                  </a:extLst>
                </p:cNvPr>
                <p:cNvGrpSpPr/>
                <p:nvPr/>
              </p:nvGrpSpPr>
              <p:grpSpPr>
                <a:xfrm>
                  <a:off x="505813" y="3966310"/>
                  <a:ext cx="2932387" cy="2635573"/>
                  <a:chOff x="518950" y="3951786"/>
                  <a:chExt cx="2932387" cy="2635573"/>
                </a:xfrm>
              </p:grpSpPr>
              <p:cxnSp>
                <p:nvCxnSpPr>
                  <p:cNvPr id="201" name="Connecteur droit avec flèche 200">
                    <a:extLst>
                      <a:ext uri="{FF2B5EF4-FFF2-40B4-BE49-F238E27FC236}">
                        <a16:creationId xmlns:a16="http://schemas.microsoft.com/office/drawing/2014/main" id="{63CE3AE6-4FD7-4EFE-7E88-C44298FB8C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950" y="6587359"/>
                    <a:ext cx="293238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Ellipse 201">
                    <a:extLst>
                      <a:ext uri="{FF2B5EF4-FFF2-40B4-BE49-F238E27FC236}">
                        <a16:creationId xmlns:a16="http://schemas.microsoft.com/office/drawing/2014/main" id="{CBD91FD2-03DD-E9FB-1719-7ADBA986ED8A}"/>
                      </a:ext>
                    </a:extLst>
                  </p:cNvPr>
                  <p:cNvSpPr/>
                  <p:nvPr/>
                </p:nvSpPr>
                <p:spPr>
                  <a:xfrm>
                    <a:off x="869735" y="39517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Ellipse 202">
                    <a:extLst>
                      <a:ext uri="{FF2B5EF4-FFF2-40B4-BE49-F238E27FC236}">
                        <a16:creationId xmlns:a16="http://schemas.microsoft.com/office/drawing/2014/main" id="{2DEFA572-F60E-2558-B7CD-88A72DA8E8D8}"/>
                      </a:ext>
                    </a:extLst>
                  </p:cNvPr>
                  <p:cNvSpPr/>
                  <p:nvPr/>
                </p:nvSpPr>
                <p:spPr>
                  <a:xfrm>
                    <a:off x="972213" y="437302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Ellipse 203">
                    <a:extLst>
                      <a:ext uri="{FF2B5EF4-FFF2-40B4-BE49-F238E27FC236}">
                        <a16:creationId xmlns:a16="http://schemas.microsoft.com/office/drawing/2014/main" id="{2F83CF86-AEBB-B40C-F991-93B509DCC5F2}"/>
                      </a:ext>
                    </a:extLst>
                  </p:cNvPr>
                  <p:cNvSpPr/>
                  <p:nvPr/>
                </p:nvSpPr>
                <p:spPr>
                  <a:xfrm>
                    <a:off x="863164" y="48515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Ellipse 204">
                    <a:extLst>
                      <a:ext uri="{FF2B5EF4-FFF2-40B4-BE49-F238E27FC236}">
                        <a16:creationId xmlns:a16="http://schemas.microsoft.com/office/drawing/2014/main" id="{F70B608E-F8EB-461F-D13C-FD6D642259EC}"/>
                      </a:ext>
                    </a:extLst>
                  </p:cNvPr>
                  <p:cNvSpPr/>
                  <p:nvPr/>
                </p:nvSpPr>
                <p:spPr>
                  <a:xfrm>
                    <a:off x="1325624" y="492080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Ellipse 205">
                    <a:extLst>
                      <a:ext uri="{FF2B5EF4-FFF2-40B4-BE49-F238E27FC236}">
                        <a16:creationId xmlns:a16="http://schemas.microsoft.com/office/drawing/2014/main" id="{30074AFD-9085-FBAE-757D-CA21F3ABFDBF}"/>
                      </a:ext>
                    </a:extLst>
                  </p:cNvPr>
                  <p:cNvSpPr/>
                  <p:nvPr/>
                </p:nvSpPr>
                <p:spPr>
                  <a:xfrm>
                    <a:off x="1379487" y="534552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Ellipse 206">
                    <a:extLst>
                      <a:ext uri="{FF2B5EF4-FFF2-40B4-BE49-F238E27FC236}">
                        <a16:creationId xmlns:a16="http://schemas.microsoft.com/office/drawing/2014/main" id="{97725B78-894E-03F3-2EF8-8210E5AC6F28}"/>
                      </a:ext>
                    </a:extLst>
                  </p:cNvPr>
                  <p:cNvSpPr/>
                  <p:nvPr/>
                </p:nvSpPr>
                <p:spPr>
                  <a:xfrm>
                    <a:off x="1728955" y="558591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Ellipse 207">
                    <a:extLst>
                      <a:ext uri="{FF2B5EF4-FFF2-40B4-BE49-F238E27FC236}">
                        <a16:creationId xmlns:a16="http://schemas.microsoft.com/office/drawing/2014/main" id="{7FBB3BE0-DF60-4A3F-540C-A1529DAB99D2}"/>
                      </a:ext>
                    </a:extLst>
                  </p:cNvPr>
                  <p:cNvSpPr/>
                  <p:nvPr/>
                </p:nvSpPr>
                <p:spPr>
                  <a:xfrm>
                    <a:off x="2086307" y="5261442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Ellipse 208">
                    <a:extLst>
                      <a:ext uri="{FF2B5EF4-FFF2-40B4-BE49-F238E27FC236}">
                        <a16:creationId xmlns:a16="http://schemas.microsoft.com/office/drawing/2014/main" id="{04040869-1200-E608-7886-FD0BEA80A411}"/>
                      </a:ext>
                    </a:extLst>
                  </p:cNvPr>
                  <p:cNvSpPr/>
                  <p:nvPr/>
                </p:nvSpPr>
                <p:spPr>
                  <a:xfrm>
                    <a:off x="2383225" y="591690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Ellipse 209">
                    <a:extLst>
                      <a:ext uri="{FF2B5EF4-FFF2-40B4-BE49-F238E27FC236}">
                        <a16:creationId xmlns:a16="http://schemas.microsoft.com/office/drawing/2014/main" id="{F587EF81-72C8-36DD-B67A-E2C0898AFEFD}"/>
                      </a:ext>
                    </a:extLst>
                  </p:cNvPr>
                  <p:cNvSpPr/>
                  <p:nvPr/>
                </p:nvSpPr>
                <p:spPr>
                  <a:xfrm>
                    <a:off x="2668317" y="53892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Ellipse 210">
                    <a:extLst>
                      <a:ext uri="{FF2B5EF4-FFF2-40B4-BE49-F238E27FC236}">
                        <a16:creationId xmlns:a16="http://schemas.microsoft.com/office/drawing/2014/main" id="{31A6DD75-9319-E926-6E61-AF5178058122}"/>
                      </a:ext>
                    </a:extLst>
                  </p:cNvPr>
                  <p:cNvSpPr/>
                  <p:nvPr/>
                </p:nvSpPr>
                <p:spPr>
                  <a:xfrm>
                    <a:off x="2789186" y="488584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Ellipse 211">
                    <a:extLst>
                      <a:ext uri="{FF2B5EF4-FFF2-40B4-BE49-F238E27FC236}">
                        <a16:creationId xmlns:a16="http://schemas.microsoft.com/office/drawing/2014/main" id="{76ABCE3A-FF30-27B5-3F36-C2A270A88F54}"/>
                      </a:ext>
                    </a:extLst>
                  </p:cNvPr>
                  <p:cNvSpPr/>
                  <p:nvPr/>
                </p:nvSpPr>
                <p:spPr>
                  <a:xfrm>
                    <a:off x="2999392" y="455305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82" name="Forme libre : forme 181">
                <a:extLst>
                  <a:ext uri="{FF2B5EF4-FFF2-40B4-BE49-F238E27FC236}">
                    <a16:creationId xmlns:a16="http://schemas.microsoft.com/office/drawing/2014/main" id="{8121326C-4C3E-B4BB-F35C-4E3750DC6C05}"/>
                  </a:ext>
                </a:extLst>
              </p:cNvPr>
              <p:cNvSpPr/>
              <p:nvPr/>
            </p:nvSpPr>
            <p:spPr>
              <a:xfrm>
                <a:off x="4550979" y="4330262"/>
                <a:ext cx="2262486" cy="1375461"/>
              </a:xfrm>
              <a:custGeom>
                <a:avLst/>
                <a:gdLst>
                  <a:gd name="connsiteX0" fmla="*/ 0 w 2262486"/>
                  <a:gd name="connsiteY0" fmla="*/ 0 h 1375461"/>
                  <a:gd name="connsiteX1" fmla="*/ 525518 w 2262486"/>
                  <a:gd name="connsiteY1" fmla="*/ 882869 h 1375461"/>
                  <a:gd name="connsiteX2" fmla="*/ 1429407 w 2262486"/>
                  <a:gd name="connsiteY2" fmla="*/ 1355835 h 1375461"/>
                  <a:gd name="connsiteX3" fmla="*/ 2186152 w 2262486"/>
                  <a:gd name="connsiteY3" fmla="*/ 241738 h 1375461"/>
                  <a:gd name="connsiteX4" fmla="*/ 2196662 w 2262486"/>
                  <a:gd name="connsiteY4" fmla="*/ 210207 h 13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2486" h="1375461">
                    <a:moveTo>
                      <a:pt x="0" y="0"/>
                    </a:moveTo>
                    <a:cubicBezTo>
                      <a:pt x="143642" y="328448"/>
                      <a:pt x="287284" y="656897"/>
                      <a:pt x="525518" y="882869"/>
                    </a:cubicBezTo>
                    <a:cubicBezTo>
                      <a:pt x="763752" y="1108841"/>
                      <a:pt x="1152635" y="1462690"/>
                      <a:pt x="1429407" y="1355835"/>
                    </a:cubicBezTo>
                    <a:cubicBezTo>
                      <a:pt x="1706179" y="1248980"/>
                      <a:pt x="2186152" y="241738"/>
                      <a:pt x="2186152" y="241738"/>
                    </a:cubicBezTo>
                    <a:cubicBezTo>
                      <a:pt x="2314028" y="50800"/>
                      <a:pt x="2255345" y="130503"/>
                      <a:pt x="2196662" y="21020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83" name="Groupe 182">
                <a:extLst>
                  <a:ext uri="{FF2B5EF4-FFF2-40B4-BE49-F238E27FC236}">
                    <a16:creationId xmlns:a16="http://schemas.microsoft.com/office/drawing/2014/main" id="{B05953FB-F507-9578-90C4-574D3C42F7AF}"/>
                  </a:ext>
                </a:extLst>
              </p:cNvPr>
              <p:cNvGrpSpPr/>
              <p:nvPr/>
            </p:nvGrpSpPr>
            <p:grpSpPr>
              <a:xfrm>
                <a:off x="8291347" y="3832416"/>
                <a:ext cx="2932387" cy="2907496"/>
                <a:chOff x="505813" y="3694387"/>
                <a:chExt cx="2932387" cy="2907496"/>
              </a:xfrm>
            </p:grpSpPr>
            <p:cxnSp>
              <p:nvCxnSpPr>
                <p:cNvPr id="185" name="Connecteur droit avec flèche 184">
                  <a:extLst>
                    <a:ext uri="{FF2B5EF4-FFF2-40B4-BE49-F238E27FC236}">
                      <a16:creationId xmlns:a16="http://schemas.microsoft.com/office/drawing/2014/main" id="{22140D06-4E17-E358-B128-7BAD23082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950" y="3694387"/>
                  <a:ext cx="0" cy="289297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6" name="Groupe 185">
                  <a:extLst>
                    <a:ext uri="{FF2B5EF4-FFF2-40B4-BE49-F238E27FC236}">
                      <a16:creationId xmlns:a16="http://schemas.microsoft.com/office/drawing/2014/main" id="{C8556B3F-FE90-4B5E-D158-1F80EDEF70CD}"/>
                    </a:ext>
                  </a:extLst>
                </p:cNvPr>
                <p:cNvGrpSpPr/>
                <p:nvPr/>
              </p:nvGrpSpPr>
              <p:grpSpPr>
                <a:xfrm>
                  <a:off x="505813" y="3966310"/>
                  <a:ext cx="2932387" cy="2635573"/>
                  <a:chOff x="518950" y="3951786"/>
                  <a:chExt cx="2932387" cy="2635573"/>
                </a:xfrm>
              </p:grpSpPr>
              <p:cxnSp>
                <p:nvCxnSpPr>
                  <p:cNvPr id="187" name="Connecteur droit avec flèche 186">
                    <a:extLst>
                      <a:ext uri="{FF2B5EF4-FFF2-40B4-BE49-F238E27FC236}">
                        <a16:creationId xmlns:a16="http://schemas.microsoft.com/office/drawing/2014/main" id="{F75C1CA1-F3E3-0E24-A341-1BB0B5316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8950" y="6587359"/>
                    <a:ext cx="293238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Ellipse 187">
                    <a:extLst>
                      <a:ext uri="{FF2B5EF4-FFF2-40B4-BE49-F238E27FC236}">
                        <a16:creationId xmlns:a16="http://schemas.microsoft.com/office/drawing/2014/main" id="{B49F2A8C-E25E-9DAC-0C66-32547C990C14}"/>
                      </a:ext>
                    </a:extLst>
                  </p:cNvPr>
                  <p:cNvSpPr/>
                  <p:nvPr/>
                </p:nvSpPr>
                <p:spPr>
                  <a:xfrm>
                    <a:off x="869735" y="39517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Ellipse 188">
                    <a:extLst>
                      <a:ext uri="{FF2B5EF4-FFF2-40B4-BE49-F238E27FC236}">
                        <a16:creationId xmlns:a16="http://schemas.microsoft.com/office/drawing/2014/main" id="{05E0D2DC-0E00-78D3-7231-2CCBB2970786}"/>
                      </a:ext>
                    </a:extLst>
                  </p:cNvPr>
                  <p:cNvSpPr/>
                  <p:nvPr/>
                </p:nvSpPr>
                <p:spPr>
                  <a:xfrm>
                    <a:off x="972213" y="437302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Ellipse 189">
                    <a:extLst>
                      <a:ext uri="{FF2B5EF4-FFF2-40B4-BE49-F238E27FC236}">
                        <a16:creationId xmlns:a16="http://schemas.microsoft.com/office/drawing/2014/main" id="{48956B45-88B0-0D59-86B2-D95146936005}"/>
                      </a:ext>
                    </a:extLst>
                  </p:cNvPr>
                  <p:cNvSpPr/>
                  <p:nvPr/>
                </p:nvSpPr>
                <p:spPr>
                  <a:xfrm>
                    <a:off x="863164" y="4851586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Ellipse 190">
                    <a:extLst>
                      <a:ext uri="{FF2B5EF4-FFF2-40B4-BE49-F238E27FC236}">
                        <a16:creationId xmlns:a16="http://schemas.microsoft.com/office/drawing/2014/main" id="{3E6A9E22-D7ED-EC92-7DC7-C87228374242}"/>
                      </a:ext>
                    </a:extLst>
                  </p:cNvPr>
                  <p:cNvSpPr/>
                  <p:nvPr/>
                </p:nvSpPr>
                <p:spPr>
                  <a:xfrm>
                    <a:off x="1325624" y="4920800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Ellipse 191">
                    <a:extLst>
                      <a:ext uri="{FF2B5EF4-FFF2-40B4-BE49-F238E27FC236}">
                        <a16:creationId xmlns:a16="http://schemas.microsoft.com/office/drawing/2014/main" id="{CA0A10D6-DD51-918E-C490-3F5AE7BFCB94}"/>
                      </a:ext>
                    </a:extLst>
                  </p:cNvPr>
                  <p:cNvSpPr/>
                  <p:nvPr/>
                </p:nvSpPr>
                <p:spPr>
                  <a:xfrm>
                    <a:off x="1379487" y="534552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Ellipse 192">
                    <a:extLst>
                      <a:ext uri="{FF2B5EF4-FFF2-40B4-BE49-F238E27FC236}">
                        <a16:creationId xmlns:a16="http://schemas.microsoft.com/office/drawing/2014/main" id="{BADDFB42-C9DC-E468-E6EE-AE71032ED0A2}"/>
                      </a:ext>
                    </a:extLst>
                  </p:cNvPr>
                  <p:cNvSpPr/>
                  <p:nvPr/>
                </p:nvSpPr>
                <p:spPr>
                  <a:xfrm>
                    <a:off x="1728955" y="5585915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Ellipse 193">
                    <a:extLst>
                      <a:ext uri="{FF2B5EF4-FFF2-40B4-BE49-F238E27FC236}">
                        <a16:creationId xmlns:a16="http://schemas.microsoft.com/office/drawing/2014/main" id="{BEFF5CD8-137D-38F9-EFCD-5EA848DD1A3B}"/>
                      </a:ext>
                    </a:extLst>
                  </p:cNvPr>
                  <p:cNvSpPr/>
                  <p:nvPr/>
                </p:nvSpPr>
                <p:spPr>
                  <a:xfrm>
                    <a:off x="2086307" y="5261442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Ellipse 194">
                    <a:extLst>
                      <a:ext uri="{FF2B5EF4-FFF2-40B4-BE49-F238E27FC236}">
                        <a16:creationId xmlns:a16="http://schemas.microsoft.com/office/drawing/2014/main" id="{11880770-8E80-41C6-CC5F-3E95BE4568F5}"/>
                      </a:ext>
                    </a:extLst>
                  </p:cNvPr>
                  <p:cNvSpPr/>
                  <p:nvPr/>
                </p:nvSpPr>
                <p:spPr>
                  <a:xfrm>
                    <a:off x="2383225" y="591690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Ellipse 195">
                    <a:extLst>
                      <a:ext uri="{FF2B5EF4-FFF2-40B4-BE49-F238E27FC236}">
                        <a16:creationId xmlns:a16="http://schemas.microsoft.com/office/drawing/2014/main" id="{B469D245-8E91-AE79-B0FC-3565F4819245}"/>
                      </a:ext>
                    </a:extLst>
                  </p:cNvPr>
                  <p:cNvSpPr/>
                  <p:nvPr/>
                </p:nvSpPr>
                <p:spPr>
                  <a:xfrm>
                    <a:off x="2668317" y="538923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Ellipse 196">
                    <a:extLst>
                      <a:ext uri="{FF2B5EF4-FFF2-40B4-BE49-F238E27FC236}">
                        <a16:creationId xmlns:a16="http://schemas.microsoft.com/office/drawing/2014/main" id="{E393103F-5DB5-8C77-C5BC-12184DE5E68E}"/>
                      </a:ext>
                    </a:extLst>
                  </p:cNvPr>
                  <p:cNvSpPr/>
                  <p:nvPr/>
                </p:nvSpPr>
                <p:spPr>
                  <a:xfrm>
                    <a:off x="2789186" y="4885848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Ellipse 197">
                    <a:extLst>
                      <a:ext uri="{FF2B5EF4-FFF2-40B4-BE49-F238E27FC236}">
                        <a16:creationId xmlns:a16="http://schemas.microsoft.com/office/drawing/2014/main" id="{C704100B-8080-DEC3-7848-E82A6CF826B7}"/>
                      </a:ext>
                    </a:extLst>
                  </p:cNvPr>
                  <p:cNvSpPr/>
                  <p:nvPr/>
                </p:nvSpPr>
                <p:spPr>
                  <a:xfrm>
                    <a:off x="2999392" y="4553059"/>
                    <a:ext cx="178676" cy="1681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AFA50F60-A1F9-56AD-7686-BF49DD12912C}"/>
                  </a:ext>
                </a:extLst>
              </p:cNvPr>
              <p:cNvSpPr/>
              <p:nvPr/>
            </p:nvSpPr>
            <p:spPr>
              <a:xfrm>
                <a:off x="8743292" y="4206303"/>
                <a:ext cx="2207172" cy="1986694"/>
              </a:xfrm>
              <a:custGeom>
                <a:avLst/>
                <a:gdLst>
                  <a:gd name="connsiteX0" fmla="*/ 0 w 2207172"/>
                  <a:gd name="connsiteY0" fmla="*/ 0 h 1986694"/>
                  <a:gd name="connsiteX1" fmla="*/ 105103 w 2207172"/>
                  <a:gd name="connsiteY1" fmla="*/ 430924 h 1986694"/>
                  <a:gd name="connsiteX2" fmla="*/ 21021 w 2207172"/>
                  <a:gd name="connsiteY2" fmla="*/ 851338 h 1986694"/>
                  <a:gd name="connsiteX3" fmla="*/ 462455 w 2207172"/>
                  <a:gd name="connsiteY3" fmla="*/ 924911 h 1986694"/>
                  <a:gd name="connsiteX4" fmla="*/ 525517 w 2207172"/>
                  <a:gd name="connsiteY4" fmla="*/ 1397876 h 1986694"/>
                  <a:gd name="connsiteX5" fmla="*/ 893379 w 2207172"/>
                  <a:gd name="connsiteY5" fmla="*/ 1566042 h 1986694"/>
                  <a:gd name="connsiteX6" fmla="*/ 1240221 w 2207172"/>
                  <a:gd name="connsiteY6" fmla="*/ 1271752 h 1986694"/>
                  <a:gd name="connsiteX7" fmla="*/ 1545021 w 2207172"/>
                  <a:gd name="connsiteY7" fmla="*/ 1986455 h 1986694"/>
                  <a:gd name="connsiteX8" fmla="*/ 1786759 w 2207172"/>
                  <a:gd name="connsiteY8" fmla="*/ 1345324 h 1986694"/>
                  <a:gd name="connsiteX9" fmla="*/ 1902372 w 2207172"/>
                  <a:gd name="connsiteY9" fmla="*/ 840828 h 1986694"/>
                  <a:gd name="connsiteX10" fmla="*/ 2102069 w 2207172"/>
                  <a:gd name="connsiteY10" fmla="*/ 599090 h 1986694"/>
                  <a:gd name="connsiteX11" fmla="*/ 2207172 w 2207172"/>
                  <a:gd name="connsiteY11" fmla="*/ 346842 h 198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07172" h="1986694">
                    <a:moveTo>
                      <a:pt x="0" y="0"/>
                    </a:moveTo>
                    <a:cubicBezTo>
                      <a:pt x="50800" y="144517"/>
                      <a:pt x="101600" y="289034"/>
                      <a:pt x="105103" y="430924"/>
                    </a:cubicBezTo>
                    <a:cubicBezTo>
                      <a:pt x="108606" y="572814"/>
                      <a:pt x="-38538" y="769007"/>
                      <a:pt x="21021" y="851338"/>
                    </a:cubicBezTo>
                    <a:cubicBezTo>
                      <a:pt x="80580" y="933669"/>
                      <a:pt x="378372" y="833821"/>
                      <a:pt x="462455" y="924911"/>
                    </a:cubicBezTo>
                    <a:cubicBezTo>
                      <a:pt x="546538" y="1016001"/>
                      <a:pt x="453696" y="1291021"/>
                      <a:pt x="525517" y="1397876"/>
                    </a:cubicBezTo>
                    <a:cubicBezTo>
                      <a:pt x="597338" y="1504731"/>
                      <a:pt x="774262" y="1587063"/>
                      <a:pt x="893379" y="1566042"/>
                    </a:cubicBezTo>
                    <a:cubicBezTo>
                      <a:pt x="1012496" y="1545021"/>
                      <a:pt x="1131614" y="1201683"/>
                      <a:pt x="1240221" y="1271752"/>
                    </a:cubicBezTo>
                    <a:cubicBezTo>
                      <a:pt x="1348828" y="1341821"/>
                      <a:pt x="1453931" y="1974193"/>
                      <a:pt x="1545021" y="1986455"/>
                    </a:cubicBezTo>
                    <a:cubicBezTo>
                      <a:pt x="1636111" y="1998717"/>
                      <a:pt x="1727201" y="1536262"/>
                      <a:pt x="1786759" y="1345324"/>
                    </a:cubicBezTo>
                    <a:cubicBezTo>
                      <a:pt x="1846317" y="1154386"/>
                      <a:pt x="1849820" y="965200"/>
                      <a:pt x="1902372" y="840828"/>
                    </a:cubicBezTo>
                    <a:cubicBezTo>
                      <a:pt x="1954924" y="716456"/>
                      <a:pt x="2051269" y="681421"/>
                      <a:pt x="2102069" y="599090"/>
                    </a:cubicBezTo>
                    <a:cubicBezTo>
                      <a:pt x="2152869" y="516759"/>
                      <a:pt x="2180020" y="431800"/>
                      <a:pt x="2207172" y="34684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EDA8F8BD-71B8-9140-7450-1927E994A03E}"/>
                </a:ext>
              </a:extLst>
            </p:cNvPr>
            <p:cNvCxnSpPr>
              <a:cxnSpLocks/>
            </p:cNvCxnSpPr>
            <p:nvPr/>
          </p:nvCxnSpPr>
          <p:spPr>
            <a:xfrm>
              <a:off x="-130696" y="3720308"/>
              <a:ext cx="11294356" cy="22404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droit 174">
              <a:extLst>
                <a:ext uri="{FF2B5EF4-FFF2-40B4-BE49-F238E27FC236}">
                  <a16:creationId xmlns:a16="http://schemas.microsoft.com/office/drawing/2014/main" id="{52F81576-1611-FEA3-14EC-F49FF281225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973" y="661564"/>
              <a:ext cx="38460" cy="548259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175">
              <a:extLst>
                <a:ext uri="{FF2B5EF4-FFF2-40B4-BE49-F238E27FC236}">
                  <a16:creationId xmlns:a16="http://schemas.microsoft.com/office/drawing/2014/main" id="{DDC17616-3DB1-BED1-629F-09E1FEF4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2838" y="681135"/>
              <a:ext cx="13881" cy="548259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176">
              <a:extLst>
                <a:ext uri="{FF2B5EF4-FFF2-40B4-BE49-F238E27FC236}">
                  <a16:creationId xmlns:a16="http://schemas.microsoft.com/office/drawing/2014/main" id="{EB833DD2-CD9E-157C-0B7A-876D7FFF81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9563" y="1341039"/>
              <a:ext cx="11393223" cy="689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1A51A7E4-A094-B8D7-B4E5-E0553901C1DA}"/>
                </a:ext>
              </a:extLst>
            </p:cNvPr>
            <p:cNvCxnSpPr>
              <a:cxnSpLocks/>
            </p:cNvCxnSpPr>
            <p:nvPr/>
          </p:nvCxnSpPr>
          <p:spPr>
            <a:xfrm>
              <a:off x="1853097" y="661564"/>
              <a:ext cx="58003" cy="552641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F8DEB73-F308-A416-487C-93F05BDF0585}"/>
              </a:ext>
            </a:extLst>
          </p:cNvPr>
          <p:cNvSpPr/>
          <p:nvPr/>
        </p:nvSpPr>
        <p:spPr>
          <a:xfrm>
            <a:off x="699334" y="2360427"/>
            <a:ext cx="1856677" cy="639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C8AAFF72-DB33-C176-76DD-94893B65784F}"/>
              </a:ext>
            </a:extLst>
          </p:cNvPr>
          <p:cNvSpPr/>
          <p:nvPr/>
        </p:nvSpPr>
        <p:spPr>
          <a:xfrm>
            <a:off x="681173" y="4676369"/>
            <a:ext cx="1856677" cy="639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Régression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A09D6488-053B-6A6F-3F21-3EDE74372BA0}"/>
              </a:ext>
            </a:extLst>
          </p:cNvPr>
          <p:cNvSpPr/>
          <p:nvPr/>
        </p:nvSpPr>
        <p:spPr>
          <a:xfrm>
            <a:off x="5635716" y="1149320"/>
            <a:ext cx="2472267" cy="504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5C7A34C-E83A-F5F8-F25D-5DDB8A1BD07B}"/>
              </a:ext>
            </a:extLst>
          </p:cNvPr>
          <p:cNvSpPr/>
          <p:nvPr/>
        </p:nvSpPr>
        <p:spPr>
          <a:xfrm>
            <a:off x="2779481" y="1143926"/>
            <a:ext cx="2472267" cy="504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Underfitting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4" name="Graphique 343" descr="Visage en colère avec remplissage uni avec un remplissage uni">
            <a:extLst>
              <a:ext uri="{FF2B5EF4-FFF2-40B4-BE49-F238E27FC236}">
                <a16:creationId xmlns:a16="http://schemas.microsoft.com/office/drawing/2014/main" id="{B4FF77B7-89DA-EC2A-8386-88EEF0C88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8671" y="473480"/>
            <a:ext cx="914400" cy="914400"/>
          </a:xfrm>
          <a:prstGeom prst="rect">
            <a:avLst/>
          </a:prstGeom>
        </p:spPr>
      </p:pic>
      <p:sp>
        <p:nvSpPr>
          <p:cNvPr id="346" name="Forme libre : forme 345">
            <a:extLst>
              <a:ext uri="{FF2B5EF4-FFF2-40B4-BE49-F238E27FC236}">
                <a16:creationId xmlns:a16="http://schemas.microsoft.com/office/drawing/2014/main" id="{CF5A4187-5476-4C37-33B7-40B74FE954A8}"/>
              </a:ext>
            </a:extLst>
          </p:cNvPr>
          <p:cNvSpPr/>
          <p:nvPr/>
        </p:nvSpPr>
        <p:spPr>
          <a:xfrm>
            <a:off x="6563399" y="560564"/>
            <a:ext cx="723900" cy="723900"/>
          </a:xfrm>
          <a:custGeom>
            <a:avLst/>
            <a:gdLst>
              <a:gd name="connsiteX0" fmla="*/ 361950 w 723900"/>
              <a:gd name="connsiteY0" fmla="*/ 0 h 723900"/>
              <a:gd name="connsiteX1" fmla="*/ 0 w 723900"/>
              <a:gd name="connsiteY1" fmla="*/ 361950 h 723900"/>
              <a:gd name="connsiteX2" fmla="*/ 361950 w 723900"/>
              <a:gd name="connsiteY2" fmla="*/ 723900 h 723900"/>
              <a:gd name="connsiteX3" fmla="*/ 723900 w 723900"/>
              <a:gd name="connsiteY3" fmla="*/ 361950 h 723900"/>
              <a:gd name="connsiteX4" fmla="*/ 361950 w 723900"/>
              <a:gd name="connsiteY4" fmla="*/ 0 h 723900"/>
              <a:gd name="connsiteX5" fmla="*/ 145352 w 723900"/>
              <a:gd name="connsiteY5" fmla="*/ 345662 h 723900"/>
              <a:gd name="connsiteX6" fmla="*/ 130683 w 723900"/>
              <a:gd name="connsiteY6" fmla="*/ 323088 h 723900"/>
              <a:gd name="connsiteX7" fmla="*/ 243707 w 723900"/>
              <a:gd name="connsiteY7" fmla="*/ 249804 h 723900"/>
              <a:gd name="connsiteX8" fmla="*/ 316992 w 723900"/>
              <a:gd name="connsiteY8" fmla="*/ 323088 h 723900"/>
              <a:gd name="connsiteX9" fmla="*/ 301467 w 723900"/>
              <a:gd name="connsiteY9" fmla="*/ 345106 h 723900"/>
              <a:gd name="connsiteX10" fmla="*/ 279749 w 723900"/>
              <a:gd name="connsiteY10" fmla="*/ 330994 h 723900"/>
              <a:gd name="connsiteX11" fmla="*/ 212006 w 723900"/>
              <a:gd name="connsiteY11" fmla="*/ 286914 h 723900"/>
              <a:gd name="connsiteX12" fmla="*/ 167926 w 723900"/>
              <a:gd name="connsiteY12" fmla="*/ 330994 h 723900"/>
              <a:gd name="connsiteX13" fmla="*/ 145352 w 723900"/>
              <a:gd name="connsiteY13" fmla="*/ 345662 h 723900"/>
              <a:gd name="connsiteX14" fmla="*/ 550831 w 723900"/>
              <a:gd name="connsiteY14" fmla="*/ 516446 h 723900"/>
              <a:gd name="connsiteX15" fmla="*/ 216941 w 723900"/>
              <a:gd name="connsiteY15" fmla="*/ 560318 h 723900"/>
              <a:gd name="connsiteX16" fmla="*/ 173069 w 723900"/>
              <a:gd name="connsiteY16" fmla="*/ 516446 h 723900"/>
              <a:gd name="connsiteX17" fmla="*/ 176546 w 723900"/>
              <a:gd name="connsiteY17" fmla="*/ 489728 h 723900"/>
              <a:gd name="connsiteX18" fmla="*/ 203264 w 723900"/>
              <a:gd name="connsiteY18" fmla="*/ 493205 h 723900"/>
              <a:gd name="connsiteX19" fmla="*/ 483722 w 723900"/>
              <a:gd name="connsiteY19" fmla="*/ 530119 h 723900"/>
              <a:gd name="connsiteX20" fmla="*/ 520637 w 723900"/>
              <a:gd name="connsiteY20" fmla="*/ 493205 h 723900"/>
              <a:gd name="connsiteX21" fmla="*/ 547354 w 723900"/>
              <a:gd name="connsiteY21" fmla="*/ 489728 h 723900"/>
              <a:gd name="connsiteX22" fmla="*/ 550831 w 723900"/>
              <a:gd name="connsiteY22" fmla="*/ 516446 h 723900"/>
              <a:gd name="connsiteX23" fmla="*/ 578549 w 723900"/>
              <a:gd name="connsiteY23" fmla="*/ 345662 h 723900"/>
              <a:gd name="connsiteX24" fmla="*/ 555974 w 723900"/>
              <a:gd name="connsiteY24" fmla="*/ 330994 h 723900"/>
              <a:gd name="connsiteX25" fmla="*/ 488231 w 723900"/>
              <a:gd name="connsiteY25" fmla="*/ 286914 h 723900"/>
              <a:gd name="connsiteX26" fmla="*/ 444151 w 723900"/>
              <a:gd name="connsiteY26" fmla="*/ 330994 h 723900"/>
              <a:gd name="connsiteX27" fmla="*/ 421020 w 723900"/>
              <a:gd name="connsiteY27" fmla="*/ 344806 h 723900"/>
              <a:gd name="connsiteX28" fmla="*/ 406908 w 723900"/>
              <a:gd name="connsiteY28" fmla="*/ 323088 h 723900"/>
              <a:gd name="connsiteX29" fmla="*/ 519932 w 723900"/>
              <a:gd name="connsiteY29" fmla="*/ 249803 h 723900"/>
              <a:gd name="connsiteX30" fmla="*/ 593217 w 723900"/>
              <a:gd name="connsiteY30" fmla="*/ 323088 h 723900"/>
              <a:gd name="connsiteX31" fmla="*/ 578549 w 723900"/>
              <a:gd name="connsiteY31" fmla="*/ 345662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3900" h="723900">
                <a:moveTo>
                  <a:pt x="361950" y="0"/>
                </a:moveTo>
                <a:cubicBezTo>
                  <a:pt x="162051" y="0"/>
                  <a:pt x="0" y="162051"/>
                  <a:pt x="0" y="361950"/>
                </a:cubicBezTo>
                <a:cubicBezTo>
                  <a:pt x="0" y="561849"/>
                  <a:pt x="162051" y="723900"/>
                  <a:pt x="361950" y="723900"/>
                </a:cubicBezTo>
                <a:cubicBezTo>
                  <a:pt x="561849" y="723900"/>
                  <a:pt x="723900" y="561849"/>
                  <a:pt x="723900" y="361950"/>
                </a:cubicBezTo>
                <a:cubicBezTo>
                  <a:pt x="723900" y="162051"/>
                  <a:pt x="561849" y="0"/>
                  <a:pt x="361950" y="0"/>
                </a:cubicBezTo>
                <a:close/>
                <a:moveTo>
                  <a:pt x="145352" y="345662"/>
                </a:moveTo>
                <a:cubicBezTo>
                  <a:pt x="135072" y="343472"/>
                  <a:pt x="128507" y="333371"/>
                  <a:pt x="130683" y="323088"/>
                </a:cubicBezTo>
                <a:cubicBezTo>
                  <a:pt x="141657" y="271641"/>
                  <a:pt x="192259" y="238830"/>
                  <a:pt x="243707" y="249804"/>
                </a:cubicBezTo>
                <a:cubicBezTo>
                  <a:pt x="280450" y="257641"/>
                  <a:pt x="309155" y="286344"/>
                  <a:pt x="316992" y="323088"/>
                </a:cubicBezTo>
                <a:cubicBezTo>
                  <a:pt x="318785" y="333455"/>
                  <a:pt x="311834" y="343312"/>
                  <a:pt x="301467" y="345106"/>
                </a:cubicBezTo>
                <a:cubicBezTo>
                  <a:pt x="291652" y="346803"/>
                  <a:pt x="282186" y="340652"/>
                  <a:pt x="279749" y="330994"/>
                </a:cubicBezTo>
                <a:cubicBezTo>
                  <a:pt x="273214" y="300115"/>
                  <a:pt x="242885" y="280380"/>
                  <a:pt x="212006" y="286914"/>
                </a:cubicBezTo>
                <a:cubicBezTo>
                  <a:pt x="189887" y="291595"/>
                  <a:pt x="172606" y="308875"/>
                  <a:pt x="167926" y="330994"/>
                </a:cubicBezTo>
                <a:cubicBezTo>
                  <a:pt x="165736" y="341273"/>
                  <a:pt x="155635" y="347838"/>
                  <a:pt x="145352" y="345662"/>
                </a:cubicBezTo>
                <a:close/>
                <a:moveTo>
                  <a:pt x="550831" y="516446"/>
                </a:moveTo>
                <a:cubicBezTo>
                  <a:pt x="470745" y="620761"/>
                  <a:pt x="321257" y="640404"/>
                  <a:pt x="216941" y="560318"/>
                </a:cubicBezTo>
                <a:cubicBezTo>
                  <a:pt x="200466" y="547669"/>
                  <a:pt x="185718" y="532920"/>
                  <a:pt x="173069" y="516446"/>
                </a:cubicBezTo>
                <a:cubicBezTo>
                  <a:pt x="166651" y="508107"/>
                  <a:pt x="168208" y="496146"/>
                  <a:pt x="176546" y="489728"/>
                </a:cubicBezTo>
                <a:cubicBezTo>
                  <a:pt x="184884" y="483310"/>
                  <a:pt x="196846" y="484866"/>
                  <a:pt x="203264" y="493205"/>
                </a:cubicBezTo>
                <a:cubicBezTo>
                  <a:pt x="270517" y="580845"/>
                  <a:pt x="396083" y="597372"/>
                  <a:pt x="483722" y="530119"/>
                </a:cubicBezTo>
                <a:cubicBezTo>
                  <a:pt x="497587" y="519479"/>
                  <a:pt x="509997" y="507069"/>
                  <a:pt x="520637" y="493205"/>
                </a:cubicBezTo>
                <a:cubicBezTo>
                  <a:pt x="527054" y="484866"/>
                  <a:pt x="539016" y="483310"/>
                  <a:pt x="547354" y="489728"/>
                </a:cubicBezTo>
                <a:cubicBezTo>
                  <a:pt x="555692" y="496146"/>
                  <a:pt x="557249" y="508107"/>
                  <a:pt x="550831" y="516446"/>
                </a:cubicBezTo>
                <a:close/>
                <a:moveTo>
                  <a:pt x="578549" y="345662"/>
                </a:moveTo>
                <a:cubicBezTo>
                  <a:pt x="568265" y="347838"/>
                  <a:pt x="558164" y="341273"/>
                  <a:pt x="555974" y="330994"/>
                </a:cubicBezTo>
                <a:cubicBezTo>
                  <a:pt x="549439" y="300115"/>
                  <a:pt x="519110" y="280380"/>
                  <a:pt x="488231" y="286914"/>
                </a:cubicBezTo>
                <a:cubicBezTo>
                  <a:pt x="466112" y="291595"/>
                  <a:pt x="448831" y="308875"/>
                  <a:pt x="444151" y="330994"/>
                </a:cubicBezTo>
                <a:cubicBezTo>
                  <a:pt x="441577" y="341195"/>
                  <a:pt x="431222" y="347379"/>
                  <a:pt x="421020" y="344806"/>
                </a:cubicBezTo>
                <a:cubicBezTo>
                  <a:pt x="411361" y="342369"/>
                  <a:pt x="405211" y="332904"/>
                  <a:pt x="406908" y="323088"/>
                </a:cubicBezTo>
                <a:cubicBezTo>
                  <a:pt x="417882" y="271641"/>
                  <a:pt x="468484" y="238830"/>
                  <a:pt x="519932" y="249803"/>
                </a:cubicBezTo>
                <a:cubicBezTo>
                  <a:pt x="556675" y="257641"/>
                  <a:pt x="585380" y="286344"/>
                  <a:pt x="593217" y="323088"/>
                </a:cubicBezTo>
                <a:cubicBezTo>
                  <a:pt x="595393" y="333371"/>
                  <a:pt x="588828" y="343472"/>
                  <a:pt x="578549" y="34566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E5CF14A-4D31-A1E6-07FB-F35A0DDC7C53}"/>
              </a:ext>
            </a:extLst>
          </p:cNvPr>
          <p:cNvSpPr/>
          <p:nvPr/>
        </p:nvSpPr>
        <p:spPr>
          <a:xfrm>
            <a:off x="8610533" y="1133047"/>
            <a:ext cx="2472267" cy="5047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8" name="Graphique 347" descr="Visage en colère avec remplissage uni avec un remplissage uni">
            <a:extLst>
              <a:ext uri="{FF2B5EF4-FFF2-40B4-BE49-F238E27FC236}">
                <a16:creationId xmlns:a16="http://schemas.microsoft.com/office/drawing/2014/main" id="{79AC5F75-9790-5B88-BB2C-1B36DAFD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8339" y="431163"/>
            <a:ext cx="914400" cy="914400"/>
          </a:xfrm>
          <a:prstGeom prst="rect">
            <a:avLst/>
          </a:prstGeom>
        </p:spPr>
      </p:pic>
      <p:sp>
        <p:nvSpPr>
          <p:cNvPr id="349" name="Rectangle 348">
            <a:extLst>
              <a:ext uri="{FF2B5EF4-FFF2-40B4-BE49-F238E27FC236}">
                <a16:creationId xmlns:a16="http://schemas.microsoft.com/office/drawing/2014/main" id="{2F06071D-D87E-AEEC-97E6-192EE48F974A}"/>
              </a:ext>
            </a:extLst>
          </p:cNvPr>
          <p:cNvSpPr/>
          <p:nvPr/>
        </p:nvSpPr>
        <p:spPr>
          <a:xfrm>
            <a:off x="1050702" y="6184511"/>
            <a:ext cx="10735877" cy="4096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 bon modèle ? Toujours à vérifier sur un jeu de données externe 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3F8091-FAC3-0B46-B9A3-79D54E59FC6E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93060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52234" y="130911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fr-FR" sz="2800" dirty="0"/>
              <a:t>Workflow pour créer un modèle de ML</a:t>
            </a:r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84D9705-7BC9-7248-680C-D1ED51A67B81}"/>
              </a:ext>
            </a:extLst>
          </p:cNvPr>
          <p:cNvGrpSpPr/>
          <p:nvPr/>
        </p:nvGrpSpPr>
        <p:grpSpPr>
          <a:xfrm>
            <a:off x="2208403" y="894511"/>
            <a:ext cx="7775194" cy="5418667"/>
            <a:chOff x="-1019287" y="929074"/>
            <a:chExt cx="7775194" cy="5418667"/>
          </a:xfrm>
        </p:grpSpPr>
        <p:graphicFrame>
          <p:nvGraphicFramePr>
            <p:cNvPr id="3" name="Diagramme 2">
              <a:extLst>
                <a:ext uri="{FF2B5EF4-FFF2-40B4-BE49-F238E27FC236}">
                  <a16:creationId xmlns:a16="http://schemas.microsoft.com/office/drawing/2014/main" id="{F2532DC7-8402-2C01-4898-EF079E4BA9F8}"/>
                </a:ext>
              </a:extLst>
            </p:cNvPr>
            <p:cNvGraphicFramePr/>
            <p:nvPr/>
          </p:nvGraphicFramePr>
          <p:xfrm>
            <a:off x="-1019287" y="929074"/>
            <a:ext cx="777519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EDF1352-F67E-528A-E47C-7BDC53381851}"/>
                </a:ext>
              </a:extLst>
            </p:cNvPr>
            <p:cNvGrpSpPr/>
            <p:nvPr/>
          </p:nvGrpSpPr>
          <p:grpSpPr>
            <a:xfrm>
              <a:off x="5351182" y="929074"/>
              <a:ext cx="914400" cy="5417310"/>
              <a:chOff x="5351182" y="929074"/>
              <a:chExt cx="914400" cy="5417310"/>
            </a:xfrm>
          </p:grpSpPr>
          <p:pic>
            <p:nvPicPr>
              <p:cNvPr id="5" name="Graphique 4" descr="Engrenages avec un remplissage uni">
                <a:extLst>
                  <a:ext uri="{FF2B5EF4-FFF2-40B4-BE49-F238E27FC236}">
                    <a16:creationId xmlns:a16="http://schemas.microsoft.com/office/drawing/2014/main" id="{EB424E37-EC4F-8C33-0ADA-BE1624A63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75968" y="4061265"/>
                <a:ext cx="664827" cy="664827"/>
              </a:xfrm>
              <a:prstGeom prst="rect">
                <a:avLst/>
              </a:prstGeom>
            </p:spPr>
          </p:pic>
          <p:pic>
            <p:nvPicPr>
              <p:cNvPr id="6" name="Graphique 5" descr="Cylindre avec un remplissage uni">
                <a:extLst>
                  <a:ext uri="{FF2B5EF4-FFF2-40B4-BE49-F238E27FC236}">
                    <a16:creationId xmlns:a16="http://schemas.microsoft.com/office/drawing/2014/main" id="{322120E0-8384-F980-CCC7-B7DC6D76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51182" y="9290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que 6" descr="Cylindre avec un remplissage uni">
                <a:extLst>
                  <a:ext uri="{FF2B5EF4-FFF2-40B4-BE49-F238E27FC236}">
                    <a16:creationId xmlns:a16="http://schemas.microsoft.com/office/drawing/2014/main" id="{95FE4F35-552B-BB49-5773-2939E779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51182" y="54319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que 7" descr="Brainstorming de groupe contour">
                <a:extLst>
                  <a:ext uri="{FF2B5EF4-FFF2-40B4-BE49-F238E27FC236}">
                    <a16:creationId xmlns:a16="http://schemas.microsoft.com/office/drawing/2014/main" id="{7C989825-7125-805E-848B-812F49AF4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351182" y="2440974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E9AAA3-7356-419D-51A4-2A8C25B4BC9F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94921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0614" y="497847"/>
            <a:ext cx="437373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Un biais élevé peut être lié à un algorithme qui manque de relations pertinentes entre les données en entrée et les sorties prévues </a:t>
            </a:r>
            <a:endParaRPr lang="fr-FR" sz="1600" dirty="0"/>
          </a:p>
        </p:txBody>
      </p:sp>
      <p:sp>
        <p:nvSpPr>
          <p:cNvPr id="6" name="Rectangle 5"/>
          <p:cNvSpPr/>
          <p:nvPr/>
        </p:nvSpPr>
        <p:spPr>
          <a:xfrm>
            <a:off x="7577092" y="710087"/>
            <a:ext cx="43737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Modélisation le bruit aléatoire des données</a:t>
            </a:r>
            <a:endParaRPr lang="fr-FR" sz="1600" dirty="0"/>
          </a:p>
        </p:txBody>
      </p:sp>
      <p:sp>
        <p:nvSpPr>
          <p:cNvPr id="8" name="Circular Arrow 7"/>
          <p:cNvSpPr/>
          <p:nvPr/>
        </p:nvSpPr>
        <p:spPr>
          <a:xfrm rot="13867113" flipH="1">
            <a:off x="796655" y="1227903"/>
            <a:ext cx="1472716" cy="138955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 rot="18515538" flipH="1" flipV="1">
            <a:off x="8950000" y="1169753"/>
            <a:ext cx="1472716" cy="139811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614" y="53249"/>
            <a:ext cx="11850210" cy="3221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07" y="2216226"/>
            <a:ext cx="7474848" cy="39537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00" y="1902351"/>
            <a:ext cx="6156172" cy="325625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614" y="53249"/>
            <a:ext cx="11850210" cy="3221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Spectrométrie de masse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4" y="1783348"/>
            <a:ext cx="5632756" cy="36852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4700" y="5468645"/>
            <a:ext cx="43737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Données bruitées +++</a:t>
            </a: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6289830" y="5468645"/>
            <a:ext cx="43737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Diminution de la variance </a:t>
            </a:r>
          </a:p>
          <a:p>
            <a:pPr algn="ctr"/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= augmentation du biais </a:t>
            </a:r>
            <a:endParaRPr lang="fr-FR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034506" y="2827338"/>
            <a:ext cx="1403412" cy="914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657513" y="2911876"/>
            <a:ext cx="1953087" cy="1100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3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(2) : mais en fait…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84378" y="4743585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801F61-DD56-C83B-F16B-AC4BE8B8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97" y="906925"/>
            <a:ext cx="9060328" cy="47736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5F6300-4431-15D4-5FB0-45F3390CE2C2}"/>
              </a:ext>
            </a:extLst>
          </p:cNvPr>
          <p:cNvSpPr txBox="1"/>
          <p:nvPr/>
        </p:nvSpPr>
        <p:spPr>
          <a:xfrm>
            <a:off x="7020911" y="5735631"/>
            <a:ext cx="39413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hlinkClick r:id="rId4"/>
              </a:rPr>
              <a:t>revue_personnel_-s._benhamou-_intelligence_artificielle.pdf (strategie.gouv.fr)</a:t>
            </a:r>
            <a:endParaRPr lang="fr-FR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A79C9F-401E-0AEC-AB66-7112DA750257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44052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BE4C608-443A-C899-752D-8AD309F474C5}"/>
              </a:ext>
            </a:extLst>
          </p:cNvPr>
          <p:cNvGrpSpPr/>
          <p:nvPr/>
        </p:nvGrpSpPr>
        <p:grpSpPr>
          <a:xfrm>
            <a:off x="68569" y="76200"/>
            <a:ext cx="12054859" cy="564091"/>
            <a:chOff x="88926" y="32209"/>
            <a:chExt cx="12054859" cy="56409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9791BE7-ABC6-3EE7-125C-59427A5995ED}"/>
                </a:ext>
              </a:extLst>
            </p:cNvPr>
            <p:cNvGrpSpPr/>
            <p:nvPr/>
          </p:nvGrpSpPr>
          <p:grpSpPr>
            <a:xfrm>
              <a:off x="4422833" y="32209"/>
              <a:ext cx="7720952" cy="564091"/>
              <a:chOff x="718820" y="1294426"/>
              <a:chExt cx="9100804" cy="141413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9B1FBA-1A68-E815-CBA4-A86F76B067C7}"/>
                  </a:ext>
                </a:extLst>
              </p:cNvPr>
              <p:cNvSpPr/>
              <p:nvPr/>
            </p:nvSpPr>
            <p:spPr>
              <a:xfrm>
                <a:off x="718820" y="1294426"/>
                <a:ext cx="3029349" cy="14141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spectrométrie de masse MALDI-TOF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E122E7-3BBA-59D8-2457-FA279BC738A7}"/>
                  </a:ext>
                </a:extLst>
              </p:cNvPr>
              <p:cNvSpPr/>
              <p:nvPr/>
            </p:nvSpPr>
            <p:spPr>
              <a:xfrm>
                <a:off x="3760926" y="1294426"/>
                <a:ext cx="3029349" cy="1414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imagerie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5D5E0-6AEF-1BF6-FD13-E266C42F3EF5}"/>
                  </a:ext>
                </a:extLst>
              </p:cNvPr>
              <p:cNvSpPr/>
              <p:nvPr/>
            </p:nvSpPr>
            <p:spPr>
              <a:xfrm>
                <a:off x="6790275" y="1294426"/>
                <a:ext cx="3029349" cy="14141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</a:t>
                </a:r>
                <a:r>
                  <a:rPr lang="fr-FR" sz="1400" dirty="0" err="1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qPCR</a:t>
                </a:r>
                <a:endParaRPr lang="fr-FR" sz="1400" dirty="0">
                  <a:solidFill>
                    <a:schemeClr val="bg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B5D7F2F-EC2F-CCB2-09FF-C0877D6C2A9C}"/>
                </a:ext>
              </a:extLst>
            </p:cNvPr>
            <p:cNvSpPr txBox="1"/>
            <p:nvPr/>
          </p:nvSpPr>
          <p:spPr>
            <a:xfrm>
              <a:off x="88926" y="107783"/>
              <a:ext cx="6097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Méthodologie CNN Deep Learning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7198A6EE-0D62-C01E-4F1C-E6B18466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3" y="764421"/>
            <a:ext cx="10451327" cy="32018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ECADBC-F429-587C-31CF-CBE96BC85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6" y="3922003"/>
            <a:ext cx="2451100" cy="137874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E9AE210-A11A-0633-5BBD-E0CA1E437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4" y="3949886"/>
            <a:ext cx="5708576" cy="221492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C9845F0-6F29-F81A-7ACE-866F0D34CC1B}"/>
              </a:ext>
            </a:extLst>
          </p:cNvPr>
          <p:cNvGrpSpPr/>
          <p:nvPr/>
        </p:nvGrpSpPr>
        <p:grpSpPr>
          <a:xfrm>
            <a:off x="7171045" y="5638953"/>
            <a:ext cx="4952383" cy="415991"/>
            <a:chOff x="7059609" y="5680047"/>
            <a:chExt cx="4952383" cy="54808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833DF53-E5E3-6EBB-9A92-7FB02D64EF1E}"/>
                </a:ext>
              </a:extLst>
            </p:cNvPr>
            <p:cNvSpPr txBox="1"/>
            <p:nvPr/>
          </p:nvSpPr>
          <p:spPr>
            <a:xfrm>
              <a:off x="7059609" y="5892584"/>
              <a:ext cx="4044950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Times" panose="02020603050405020304" pitchFamily="18" charset="0"/>
                </a:rPr>
                <a:t>https://deeplylearning.fr/tag/neurone/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20D478-3050-87CC-3801-DCE0A6853779}"/>
                </a:ext>
              </a:extLst>
            </p:cNvPr>
            <p:cNvSpPr txBox="1"/>
            <p:nvPr/>
          </p:nvSpPr>
          <p:spPr>
            <a:xfrm>
              <a:off x="7059609" y="5680047"/>
              <a:ext cx="4514850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Times" panose="02020603050405020304" pitchFamily="18" charset="0"/>
                </a:rPr>
                <a:t>https://www.stemmer-imaging.com/fr-ch/donnees/cvb-polimago-ou-deep-learning/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DBD13E6-6A83-C74C-334D-E75B7D87D635}"/>
                </a:ext>
              </a:extLst>
            </p:cNvPr>
            <p:cNvSpPr txBox="1"/>
            <p:nvPr/>
          </p:nvSpPr>
          <p:spPr>
            <a:xfrm>
              <a:off x="7064177" y="6089631"/>
              <a:ext cx="4947815" cy="138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00" dirty="0"/>
                <a:t>https://www.google.com/search?q=neuron&amp;tbm=isch&amp;hl=fr&amp;tbs=itp:animated&amp;client=firefox-b-d&amp;sa=X&amp;ved=0CAQQpwVqFwoTCJiw88TYifYCFQAAAAAdAAAAABAC&amp;biw=1263&amp;bih=595#imgrc=AB8p2RQUB_A7IM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16D985A-0716-6D3C-C512-357A2B3B14F6}"/>
              </a:ext>
            </a:extLst>
          </p:cNvPr>
          <p:cNvSpPr/>
          <p:nvPr/>
        </p:nvSpPr>
        <p:spPr>
          <a:xfrm>
            <a:off x="9831279" y="3261408"/>
            <a:ext cx="1728192" cy="4159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= Perceptron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75D3D3D7-FCBF-E2C5-D18B-85C17ABB59F6}"/>
              </a:ext>
            </a:extLst>
          </p:cNvPr>
          <p:cNvCxnSpPr>
            <a:cxnSpLocks/>
          </p:cNvCxnSpPr>
          <p:nvPr/>
        </p:nvCxnSpPr>
        <p:spPr>
          <a:xfrm>
            <a:off x="0" y="652080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C2767B-5244-AD6E-35C0-E9DBA465E2F3}"/>
              </a:ext>
            </a:extLst>
          </p:cNvPr>
          <p:cNvSpPr/>
          <p:nvPr/>
        </p:nvSpPr>
        <p:spPr>
          <a:xfrm>
            <a:off x="146402" y="6172426"/>
            <a:ext cx="11619570" cy="4678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Algorithmes de </a:t>
            </a:r>
            <a:r>
              <a:rPr lang="fr-FR" b="1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deep</a:t>
            </a: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learning</a:t>
            </a: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= analogie avec les neurones biologiques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CB6E7-EDB2-93E2-FB62-E2DF7DE225F0}"/>
              </a:ext>
            </a:extLst>
          </p:cNvPr>
          <p:cNvSpPr/>
          <p:nvPr/>
        </p:nvSpPr>
        <p:spPr>
          <a:xfrm>
            <a:off x="10678731" y="6670664"/>
            <a:ext cx="1460547" cy="18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Alexandre Godmer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75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BE4C608-443A-C899-752D-8AD309F474C5}"/>
              </a:ext>
            </a:extLst>
          </p:cNvPr>
          <p:cNvGrpSpPr/>
          <p:nvPr/>
        </p:nvGrpSpPr>
        <p:grpSpPr>
          <a:xfrm>
            <a:off x="68569" y="76200"/>
            <a:ext cx="12054859" cy="564091"/>
            <a:chOff x="88926" y="32209"/>
            <a:chExt cx="12054859" cy="56409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9791BE7-ABC6-3EE7-125C-59427A5995ED}"/>
                </a:ext>
              </a:extLst>
            </p:cNvPr>
            <p:cNvGrpSpPr/>
            <p:nvPr/>
          </p:nvGrpSpPr>
          <p:grpSpPr>
            <a:xfrm>
              <a:off x="4422833" y="32209"/>
              <a:ext cx="7720952" cy="564091"/>
              <a:chOff x="718820" y="1294426"/>
              <a:chExt cx="9100804" cy="141413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9B1FBA-1A68-E815-CBA4-A86F76B067C7}"/>
                  </a:ext>
                </a:extLst>
              </p:cNvPr>
              <p:cNvSpPr/>
              <p:nvPr/>
            </p:nvSpPr>
            <p:spPr>
              <a:xfrm>
                <a:off x="718820" y="1294426"/>
                <a:ext cx="3029349" cy="14141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spectrométrie de masse MALDI-TOF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E122E7-3BBA-59D8-2457-FA279BC738A7}"/>
                  </a:ext>
                </a:extLst>
              </p:cNvPr>
              <p:cNvSpPr/>
              <p:nvPr/>
            </p:nvSpPr>
            <p:spPr>
              <a:xfrm>
                <a:off x="3760926" y="1294426"/>
                <a:ext cx="3029349" cy="1414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imagerie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F5D5E0-6AEF-1BF6-FD13-E266C42F3EF5}"/>
                  </a:ext>
                </a:extLst>
              </p:cNvPr>
              <p:cNvSpPr/>
              <p:nvPr/>
            </p:nvSpPr>
            <p:spPr>
              <a:xfrm>
                <a:off x="6790275" y="1294426"/>
                <a:ext cx="3029349" cy="14141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IA et </a:t>
                </a:r>
                <a:r>
                  <a:rPr lang="fr-FR" sz="1400" dirty="0" err="1">
                    <a:solidFill>
                      <a:schemeClr val="bg2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qPCR</a:t>
                </a:r>
                <a:endParaRPr lang="fr-FR" sz="1400" dirty="0">
                  <a:solidFill>
                    <a:schemeClr val="bg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B5D7F2F-EC2F-CCB2-09FF-C0877D6C2A9C}"/>
                </a:ext>
              </a:extLst>
            </p:cNvPr>
            <p:cNvSpPr txBox="1"/>
            <p:nvPr/>
          </p:nvSpPr>
          <p:spPr>
            <a:xfrm>
              <a:off x="88926" y="107783"/>
              <a:ext cx="6097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Méthodologie CNN Deep Learning</a:t>
              </a:r>
            </a:p>
          </p:txBody>
        </p:sp>
      </p:grp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75D3D3D7-FCBF-E2C5-D18B-85C17ABB59F6}"/>
              </a:ext>
            </a:extLst>
          </p:cNvPr>
          <p:cNvCxnSpPr>
            <a:cxnSpLocks/>
          </p:cNvCxnSpPr>
          <p:nvPr/>
        </p:nvCxnSpPr>
        <p:spPr>
          <a:xfrm>
            <a:off x="0" y="652080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C2767B-5244-AD6E-35C0-E9DBA465E2F3}"/>
              </a:ext>
            </a:extLst>
          </p:cNvPr>
          <p:cNvSpPr/>
          <p:nvPr/>
        </p:nvSpPr>
        <p:spPr>
          <a:xfrm>
            <a:off x="146402" y="6195286"/>
            <a:ext cx="11619570" cy="4678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Rétrogradation neuronale = ajustement des poids synaptiques (phase d’entraînement)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AB0046D-F308-8395-EE18-E35C1B7DE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5" y="1827937"/>
            <a:ext cx="7081563" cy="398493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669812-A477-3612-7DF7-1E20B38B9018}"/>
              </a:ext>
            </a:extLst>
          </p:cNvPr>
          <p:cNvSpPr txBox="1"/>
          <p:nvPr/>
        </p:nvSpPr>
        <p:spPr>
          <a:xfrm>
            <a:off x="3305062" y="5674374"/>
            <a:ext cx="4524231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https://1.bp.blogspot.com/-Cehw4NbX2L8/X1-DJeQgtmI/AAAAAAAAKeE/fA55q9EXsgQLU0trbgX_vJkiFMwR927yQCLcBGAsYHQ/s853/final.gif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44154F-607C-35F8-C41C-B5CF71494CE0}"/>
              </a:ext>
            </a:extLst>
          </p:cNvPr>
          <p:cNvSpPr txBox="1"/>
          <p:nvPr/>
        </p:nvSpPr>
        <p:spPr>
          <a:xfrm>
            <a:off x="3517405" y="862391"/>
            <a:ext cx="3674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Backward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propagation = ajustement des poids synaptiques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BB3BD0D-A734-EBAD-49F6-C19D184B3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259065" y="932839"/>
            <a:ext cx="1232654" cy="62181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0267D2D-98C7-80A3-11AC-32CDA5940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39"/>
          <a:stretch/>
        </p:blipFill>
        <p:spPr>
          <a:xfrm>
            <a:off x="8217185" y="1044862"/>
            <a:ext cx="961976" cy="54572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2F6EC18-D9C4-AB41-FD91-42689246C560}"/>
              </a:ext>
            </a:extLst>
          </p:cNvPr>
          <p:cNvCxnSpPr>
            <a:cxnSpLocks/>
          </p:cNvCxnSpPr>
          <p:nvPr/>
        </p:nvCxnSpPr>
        <p:spPr>
          <a:xfrm flipH="1">
            <a:off x="2146715" y="1628632"/>
            <a:ext cx="6372252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50F9A58-2A1A-3F79-0A5C-96FF32E528E2}"/>
              </a:ext>
            </a:extLst>
          </p:cNvPr>
          <p:cNvSpPr/>
          <p:nvPr/>
        </p:nvSpPr>
        <p:spPr>
          <a:xfrm>
            <a:off x="10678731" y="6670664"/>
            <a:ext cx="1460547" cy="18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Alexandre Godmer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F9791BE7-ABC6-3EE7-125C-59427A5995ED}"/>
              </a:ext>
            </a:extLst>
          </p:cNvPr>
          <p:cNvGrpSpPr/>
          <p:nvPr/>
        </p:nvGrpSpPr>
        <p:grpSpPr>
          <a:xfrm>
            <a:off x="4402476" y="76200"/>
            <a:ext cx="7720952" cy="564091"/>
            <a:chOff x="718820" y="1294426"/>
            <a:chExt cx="9100804" cy="14141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9B1FBA-1A68-E815-CBA4-A86F76B067C7}"/>
                </a:ext>
              </a:extLst>
            </p:cNvPr>
            <p:cNvSpPr/>
            <p:nvPr/>
          </p:nvSpPr>
          <p:spPr>
            <a:xfrm>
              <a:off x="718820" y="1294426"/>
              <a:ext cx="3029349" cy="14141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IA et spectrométrie de masse MALDI-TOF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E122E7-3BBA-59D8-2457-FA279BC738A7}"/>
                </a:ext>
              </a:extLst>
            </p:cNvPr>
            <p:cNvSpPr/>
            <p:nvPr/>
          </p:nvSpPr>
          <p:spPr>
            <a:xfrm>
              <a:off x="3760926" y="1294426"/>
              <a:ext cx="3029349" cy="1414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IA et imagerie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F5D5E0-6AEF-1BF6-FD13-E266C42F3EF5}"/>
                </a:ext>
              </a:extLst>
            </p:cNvPr>
            <p:cNvSpPr/>
            <p:nvPr/>
          </p:nvSpPr>
          <p:spPr>
            <a:xfrm>
              <a:off x="6790275" y="1294426"/>
              <a:ext cx="3029349" cy="14141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IA et </a:t>
              </a:r>
              <a:r>
                <a:rPr lang="fr-FR" sz="1400" dirty="0" err="1">
                  <a:solidFill>
                    <a:schemeClr val="bg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qPCR</a:t>
              </a:r>
              <a:endParaRPr lang="fr-FR" sz="1400" dirty="0">
                <a:solidFill>
                  <a:schemeClr val="bg2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pic>
        <p:nvPicPr>
          <p:cNvPr id="22" name="Image 2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AF7FA2B-A690-5EA0-BF88-69063CA0C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55" y="2135574"/>
            <a:ext cx="4143522" cy="415115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4B84E8C-1A7F-019A-BC4F-91612B13A783}"/>
              </a:ext>
            </a:extLst>
          </p:cNvPr>
          <p:cNvSpPr txBox="1"/>
          <p:nvPr/>
        </p:nvSpPr>
        <p:spPr>
          <a:xfrm>
            <a:off x="10317276" y="5986686"/>
            <a:ext cx="6097772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00" dirty="0">
                <a:latin typeface="Times" panose="02020603050405020304" pitchFamily="18" charset="0"/>
                <a:cs typeface="Times" panose="02020603050405020304" pitchFamily="18" charset="0"/>
              </a:rPr>
              <a:t>extracteur de </a:t>
            </a:r>
            <a:r>
              <a:rPr lang="fr-FR" sz="300" dirty="0" err="1">
                <a:latin typeface="Times" panose="02020603050405020304" pitchFamily="18" charset="0"/>
                <a:cs typeface="Times" panose="02020603050405020304" pitchFamily="18" charset="0"/>
              </a:rPr>
              <a:t>features</a:t>
            </a:r>
            <a:r>
              <a:rPr lang="fr-FR" sz="300" dirty="0">
                <a:latin typeface="Times" panose="02020603050405020304" pitchFamily="18" charset="0"/>
                <a:cs typeface="Times" panose="02020603050405020304" pitchFamily="18" charset="0"/>
              </a:rPr>
              <a:t> : filtration de l’image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8D2DF19-FEE6-8987-1E30-BC9ABDF72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8" y="640291"/>
            <a:ext cx="9822538" cy="226780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35A317D-FDBB-B55A-5B3B-6A92190EDEA7}"/>
              </a:ext>
            </a:extLst>
          </p:cNvPr>
          <p:cNvSpPr txBox="1"/>
          <p:nvPr/>
        </p:nvSpPr>
        <p:spPr>
          <a:xfrm>
            <a:off x="10317276" y="5853463"/>
            <a:ext cx="6352952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00" dirty="0"/>
              <a:t>https://stanford.edu/~shervine/l/fr/teaching/cs-230/pense-bete-reseaux-neurones-convolutionnels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E20B51-F15F-E40E-F4AC-D6798920DC9E}"/>
              </a:ext>
            </a:extLst>
          </p:cNvPr>
          <p:cNvSpPr txBox="1"/>
          <p:nvPr/>
        </p:nvSpPr>
        <p:spPr>
          <a:xfrm>
            <a:off x="68569" y="15177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Méthodologie CNN Deep Learning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047CC90-9BF1-E478-A3B0-7672CAB0254A}"/>
              </a:ext>
            </a:extLst>
          </p:cNvPr>
          <p:cNvCxnSpPr>
            <a:cxnSpLocks/>
          </p:cNvCxnSpPr>
          <p:nvPr/>
        </p:nvCxnSpPr>
        <p:spPr>
          <a:xfrm>
            <a:off x="0" y="652080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32B4AF-5664-EC36-BA41-52F17CE28B7D}"/>
              </a:ext>
            </a:extLst>
          </p:cNvPr>
          <p:cNvSpPr/>
          <p:nvPr/>
        </p:nvSpPr>
        <p:spPr>
          <a:xfrm>
            <a:off x="146402" y="6172426"/>
            <a:ext cx="11680640" cy="4678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Réseaux de neurones à convolution = inspiré du cortex visuel des animaux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6D192-2464-BDB7-3B3C-CF4B683E8CED}"/>
              </a:ext>
            </a:extLst>
          </p:cNvPr>
          <p:cNvSpPr/>
          <p:nvPr/>
        </p:nvSpPr>
        <p:spPr>
          <a:xfrm>
            <a:off x="160620" y="5546349"/>
            <a:ext cx="5229264" cy="46785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AB2187-7F97-A1E5-B1C5-8FA213547198}"/>
              </a:ext>
            </a:extLst>
          </p:cNvPr>
          <p:cNvSpPr/>
          <p:nvPr/>
        </p:nvSpPr>
        <p:spPr>
          <a:xfrm>
            <a:off x="2775252" y="5623228"/>
            <a:ext cx="4927392" cy="5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Outil de filtrage qui parcourt la totalité de l’image :</a:t>
            </a:r>
          </a:p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« carte de caractéristiques »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0DDF9-032B-CE4C-77B0-B0B3EC624FDF}"/>
              </a:ext>
            </a:extLst>
          </p:cNvPr>
          <p:cNvSpPr/>
          <p:nvPr/>
        </p:nvSpPr>
        <p:spPr>
          <a:xfrm>
            <a:off x="10678731" y="6670664"/>
            <a:ext cx="1460547" cy="18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Alexandre Godmer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63A72-9750-4ACA-99E9-C5490BB2AC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89918" y="934848"/>
            <a:ext cx="11360800" cy="42140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la production de données massives hétérogènes = big data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→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limites de certains logiciels pour la gestion des données (</a:t>
            </a:r>
            <a:r>
              <a:rPr lang="fr-F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artificielle  :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l’analyse, tri des données de données massives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effectue des tâches répétitives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travaille en continu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de systèmes de prédiction en santé </a:t>
            </a:r>
          </a:p>
          <a:p>
            <a:pPr marL="609585" lvl="1" indent="0">
              <a:buNone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diminution du taux d’erreur</a:t>
            </a:r>
          </a:p>
          <a:p>
            <a:pPr marL="609585" lvl="1" indent="0">
              <a:buNone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aide au diagnostic</a:t>
            </a:r>
          </a:p>
          <a:p>
            <a:pPr marL="0" indent="0">
              <a:buNone/>
            </a:pPr>
            <a:endParaRPr lang="fr-FR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(3) : pourquoi a-t-on besoin de l’intelligence artificielle 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64510-A966-BA90-127D-1988508E9F75}"/>
              </a:ext>
            </a:extLst>
          </p:cNvPr>
          <p:cNvSpPr/>
          <p:nvPr/>
        </p:nvSpPr>
        <p:spPr>
          <a:xfrm>
            <a:off x="515007" y="5605270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cerveau et intelligence artificielle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collaboration utile !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6ECDA2BE-1907-DD18-8EE4-2A39B569D160}"/>
              </a:ext>
            </a:extLst>
          </p:cNvPr>
          <p:cNvGrpSpPr/>
          <p:nvPr/>
        </p:nvGrpSpPr>
        <p:grpSpPr>
          <a:xfrm>
            <a:off x="6829441" y="2314211"/>
            <a:ext cx="4485198" cy="2118992"/>
            <a:chOff x="6515615" y="1713072"/>
            <a:chExt cx="4485198" cy="2118992"/>
          </a:xfrm>
        </p:grpSpPr>
        <p:pic>
          <p:nvPicPr>
            <p:cNvPr id="4" name="Graphique 3" descr="Cerveau contour">
              <a:extLst>
                <a:ext uri="{FF2B5EF4-FFF2-40B4-BE49-F238E27FC236}">
                  <a16:creationId xmlns:a16="http://schemas.microsoft.com/office/drawing/2014/main" id="{7C4612A8-6687-B2A8-63F0-0B51ACC0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1477" y="1713072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Programmatrice avec un remplissage uni">
              <a:extLst>
                <a:ext uri="{FF2B5EF4-FFF2-40B4-BE49-F238E27FC236}">
                  <a16:creationId xmlns:a16="http://schemas.microsoft.com/office/drawing/2014/main" id="{9E45AB8A-B006-5E4C-CC7D-6952C71D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5615" y="2252837"/>
              <a:ext cx="914400" cy="914400"/>
            </a:xfrm>
            <a:prstGeom prst="rect">
              <a:avLst/>
            </a:prstGeom>
          </p:spPr>
        </p:pic>
        <p:pic>
          <p:nvPicPr>
            <p:cNvPr id="38" name="Graphique 37" descr="Ordinateur avec un remplissage uni">
              <a:extLst>
                <a:ext uri="{FF2B5EF4-FFF2-40B4-BE49-F238E27FC236}">
                  <a16:creationId xmlns:a16="http://schemas.microsoft.com/office/drawing/2014/main" id="{18498155-A350-F2AD-C536-AE6FC2C2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86413" y="1713072"/>
              <a:ext cx="914400" cy="914400"/>
            </a:xfrm>
            <a:prstGeom prst="rect">
              <a:avLst/>
            </a:prstGeom>
          </p:spPr>
        </p:pic>
        <p:pic>
          <p:nvPicPr>
            <p:cNvPr id="42" name="Graphique 41" descr="Engrenages avec un remplissage uni">
              <a:extLst>
                <a:ext uri="{FF2B5EF4-FFF2-40B4-BE49-F238E27FC236}">
                  <a16:creationId xmlns:a16="http://schemas.microsoft.com/office/drawing/2014/main" id="{E6464E62-9B80-9CDA-B9A0-BB4498F3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8731" y="3167237"/>
              <a:ext cx="664827" cy="664827"/>
            </a:xfrm>
            <a:prstGeom prst="rect">
              <a:avLst/>
            </a:prstGeom>
          </p:spPr>
        </p:pic>
        <p:cxnSp>
          <p:nvCxnSpPr>
            <p:cNvPr id="49" name="Connecteur : en angle 48">
              <a:extLst>
                <a:ext uri="{FF2B5EF4-FFF2-40B4-BE49-F238E27FC236}">
                  <a16:creationId xmlns:a16="http://schemas.microsoft.com/office/drawing/2014/main" id="{27DBF7D3-281A-8A27-B0D3-4D200AA68BD1}"/>
                </a:ext>
              </a:extLst>
            </p:cNvPr>
            <p:cNvCxnSpPr>
              <a:cxnSpLocks/>
              <a:stCxn id="38" idx="2"/>
              <a:endCxn id="42" idx="3"/>
            </p:cNvCxnSpPr>
            <p:nvPr/>
          </p:nvCxnSpPr>
          <p:spPr>
            <a:xfrm rot="5400000">
              <a:off x="9587497" y="2543534"/>
              <a:ext cx="872179" cy="104005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EEF0BC4B-3E5B-BA9F-7159-FB6FD827B6B2}"/>
                </a:ext>
              </a:extLst>
            </p:cNvPr>
            <p:cNvCxnSpPr>
              <a:stCxn id="4" idx="3"/>
              <a:endCxn id="38" idx="1"/>
            </p:cNvCxnSpPr>
            <p:nvPr/>
          </p:nvCxnSpPr>
          <p:spPr>
            <a:xfrm>
              <a:off x="8255877" y="2170272"/>
              <a:ext cx="183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 : en angle 53">
              <a:extLst>
                <a:ext uri="{FF2B5EF4-FFF2-40B4-BE49-F238E27FC236}">
                  <a16:creationId xmlns:a16="http://schemas.microsoft.com/office/drawing/2014/main" id="{AB107DF9-611E-B08D-BD15-AAEA5CA26EA6}"/>
                </a:ext>
              </a:extLst>
            </p:cNvPr>
            <p:cNvCxnSpPr>
              <a:cxnSpLocks/>
              <a:stCxn id="42" idx="1"/>
              <a:endCxn id="4" idx="2"/>
            </p:cNvCxnSpPr>
            <p:nvPr/>
          </p:nvCxnSpPr>
          <p:spPr>
            <a:xfrm rot="10800000">
              <a:off x="7798677" y="2627473"/>
              <a:ext cx="1040054" cy="87217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23EF0E2-C5F0-57A5-0A6C-57A61363392F}"/>
              </a:ext>
            </a:extLst>
          </p:cNvPr>
          <p:cNvSpPr/>
          <p:nvPr/>
        </p:nvSpPr>
        <p:spPr>
          <a:xfrm>
            <a:off x="9893335" y="1536422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Données massives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4BB8954-3952-DA4E-13FD-D314E14712E1}"/>
              </a:ext>
            </a:extLst>
          </p:cNvPr>
          <p:cNvCxnSpPr>
            <a:cxnSpLocks/>
            <a:stCxn id="59" idx="2"/>
            <a:endCxn id="38" idx="0"/>
          </p:cNvCxnSpPr>
          <p:nvPr/>
        </p:nvCxnSpPr>
        <p:spPr>
          <a:xfrm>
            <a:off x="10857439" y="2082960"/>
            <a:ext cx="0" cy="2312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28B5817-C902-9CE7-5A7E-6DD4417DE7A1}"/>
              </a:ext>
            </a:extLst>
          </p:cNvPr>
          <p:cNvSpPr/>
          <p:nvPr/>
        </p:nvSpPr>
        <p:spPr>
          <a:xfrm>
            <a:off x="8520866" y="4457158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Calcul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A80B9-6D27-9090-AA03-938BB875E303}"/>
              </a:ext>
            </a:extLst>
          </p:cNvPr>
          <p:cNvSpPr/>
          <p:nvPr/>
        </p:nvSpPr>
        <p:spPr>
          <a:xfrm>
            <a:off x="8537119" y="2979753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Tâches répétitives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70D4A-C8C4-A69E-B6D6-5C279BCDBA59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07609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289918" y="934848"/>
            <a:ext cx="11360800" cy="42140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la production de données massives hétérogènes = big data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→ 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limites de certains logiciels pour la gestion des données (</a:t>
            </a:r>
            <a:r>
              <a:rPr lang="fr-F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artificielle  :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l’analyse, tri des données de données massives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effectue des tâches répétitives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travaille en continu</a:t>
            </a:r>
          </a:p>
          <a:p>
            <a:pPr marL="952485" lvl="1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de systèmes de prédiction en santé </a:t>
            </a:r>
          </a:p>
          <a:p>
            <a:pPr marL="609585" lvl="1" indent="0">
              <a:buNone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diminution du taux d’erreur</a:t>
            </a:r>
          </a:p>
          <a:p>
            <a:pPr marL="609585" lvl="1" indent="0">
              <a:buNone/>
            </a:pPr>
            <a:r>
              <a:rPr lang="fr-F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aide au diagnostic</a:t>
            </a:r>
          </a:p>
          <a:p>
            <a:pPr marL="0" indent="0">
              <a:buNone/>
            </a:pPr>
            <a:endParaRPr lang="fr-FR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(3) : pourquoi a-t-on besoin de l’intelligence artificielle 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64510-A966-BA90-127D-1988508E9F75}"/>
              </a:ext>
            </a:extLst>
          </p:cNvPr>
          <p:cNvSpPr/>
          <p:nvPr/>
        </p:nvSpPr>
        <p:spPr>
          <a:xfrm>
            <a:off x="515007" y="5605270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cerveau et intelligence artificielle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collaboration utile !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6ECDA2BE-1907-DD18-8EE4-2A39B569D160}"/>
              </a:ext>
            </a:extLst>
          </p:cNvPr>
          <p:cNvGrpSpPr/>
          <p:nvPr/>
        </p:nvGrpSpPr>
        <p:grpSpPr>
          <a:xfrm>
            <a:off x="6829441" y="2314211"/>
            <a:ext cx="4485198" cy="2118992"/>
            <a:chOff x="6515615" y="1713072"/>
            <a:chExt cx="4485198" cy="2118992"/>
          </a:xfrm>
        </p:grpSpPr>
        <p:pic>
          <p:nvPicPr>
            <p:cNvPr id="4" name="Graphique 3" descr="Cerveau contour">
              <a:extLst>
                <a:ext uri="{FF2B5EF4-FFF2-40B4-BE49-F238E27FC236}">
                  <a16:creationId xmlns:a16="http://schemas.microsoft.com/office/drawing/2014/main" id="{7C4612A8-6687-B2A8-63F0-0B51ACC0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41477" y="1713072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Programmatrice avec un remplissage uni">
              <a:extLst>
                <a:ext uri="{FF2B5EF4-FFF2-40B4-BE49-F238E27FC236}">
                  <a16:creationId xmlns:a16="http://schemas.microsoft.com/office/drawing/2014/main" id="{9E45AB8A-B006-5E4C-CC7D-6952C71D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5615" y="2252837"/>
              <a:ext cx="914400" cy="914400"/>
            </a:xfrm>
            <a:prstGeom prst="rect">
              <a:avLst/>
            </a:prstGeom>
          </p:spPr>
        </p:pic>
        <p:pic>
          <p:nvPicPr>
            <p:cNvPr id="38" name="Graphique 37" descr="Ordinateur avec un remplissage uni">
              <a:extLst>
                <a:ext uri="{FF2B5EF4-FFF2-40B4-BE49-F238E27FC236}">
                  <a16:creationId xmlns:a16="http://schemas.microsoft.com/office/drawing/2014/main" id="{18498155-A350-F2AD-C536-AE6FC2C2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86413" y="1713072"/>
              <a:ext cx="914400" cy="914400"/>
            </a:xfrm>
            <a:prstGeom prst="rect">
              <a:avLst/>
            </a:prstGeom>
          </p:spPr>
        </p:pic>
        <p:pic>
          <p:nvPicPr>
            <p:cNvPr id="42" name="Graphique 41" descr="Engrenages avec un remplissage uni">
              <a:extLst>
                <a:ext uri="{FF2B5EF4-FFF2-40B4-BE49-F238E27FC236}">
                  <a16:creationId xmlns:a16="http://schemas.microsoft.com/office/drawing/2014/main" id="{E6464E62-9B80-9CDA-B9A0-BB4498F3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8731" y="3167237"/>
              <a:ext cx="664827" cy="664827"/>
            </a:xfrm>
            <a:prstGeom prst="rect">
              <a:avLst/>
            </a:prstGeom>
          </p:spPr>
        </p:pic>
        <p:cxnSp>
          <p:nvCxnSpPr>
            <p:cNvPr id="49" name="Connecteur : en angle 48">
              <a:extLst>
                <a:ext uri="{FF2B5EF4-FFF2-40B4-BE49-F238E27FC236}">
                  <a16:creationId xmlns:a16="http://schemas.microsoft.com/office/drawing/2014/main" id="{27DBF7D3-281A-8A27-B0D3-4D200AA68BD1}"/>
                </a:ext>
              </a:extLst>
            </p:cNvPr>
            <p:cNvCxnSpPr>
              <a:cxnSpLocks/>
              <a:stCxn id="38" idx="2"/>
              <a:endCxn id="42" idx="3"/>
            </p:cNvCxnSpPr>
            <p:nvPr/>
          </p:nvCxnSpPr>
          <p:spPr>
            <a:xfrm rot="5400000">
              <a:off x="9587497" y="2543534"/>
              <a:ext cx="872179" cy="104005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EEF0BC4B-3E5B-BA9F-7159-FB6FD827B6B2}"/>
                </a:ext>
              </a:extLst>
            </p:cNvPr>
            <p:cNvCxnSpPr>
              <a:stCxn id="4" idx="3"/>
              <a:endCxn id="38" idx="1"/>
            </p:cNvCxnSpPr>
            <p:nvPr/>
          </p:nvCxnSpPr>
          <p:spPr>
            <a:xfrm>
              <a:off x="8255877" y="2170272"/>
              <a:ext cx="183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 : en angle 53">
              <a:extLst>
                <a:ext uri="{FF2B5EF4-FFF2-40B4-BE49-F238E27FC236}">
                  <a16:creationId xmlns:a16="http://schemas.microsoft.com/office/drawing/2014/main" id="{AB107DF9-611E-B08D-BD15-AAEA5CA26EA6}"/>
                </a:ext>
              </a:extLst>
            </p:cNvPr>
            <p:cNvCxnSpPr>
              <a:cxnSpLocks/>
              <a:stCxn id="42" idx="1"/>
              <a:endCxn id="4" idx="2"/>
            </p:cNvCxnSpPr>
            <p:nvPr/>
          </p:nvCxnSpPr>
          <p:spPr>
            <a:xfrm rot="10800000">
              <a:off x="7798677" y="2627473"/>
              <a:ext cx="1040054" cy="87217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23EF0E2-C5F0-57A5-0A6C-57A61363392F}"/>
              </a:ext>
            </a:extLst>
          </p:cNvPr>
          <p:cNvSpPr/>
          <p:nvPr/>
        </p:nvSpPr>
        <p:spPr>
          <a:xfrm>
            <a:off x="9893335" y="1536422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Données massives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4BB8954-3952-DA4E-13FD-D314E14712E1}"/>
              </a:ext>
            </a:extLst>
          </p:cNvPr>
          <p:cNvCxnSpPr>
            <a:cxnSpLocks/>
            <a:stCxn id="59" idx="2"/>
            <a:endCxn id="38" idx="0"/>
          </p:cNvCxnSpPr>
          <p:nvPr/>
        </p:nvCxnSpPr>
        <p:spPr>
          <a:xfrm>
            <a:off x="10857439" y="2082960"/>
            <a:ext cx="0" cy="2312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28B5817-C902-9CE7-5A7E-6DD4417DE7A1}"/>
              </a:ext>
            </a:extLst>
          </p:cNvPr>
          <p:cNvSpPr/>
          <p:nvPr/>
        </p:nvSpPr>
        <p:spPr>
          <a:xfrm>
            <a:off x="8520866" y="4457158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Calcul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A80B9-6D27-9090-AA03-938BB875E303}"/>
              </a:ext>
            </a:extLst>
          </p:cNvPr>
          <p:cNvSpPr/>
          <p:nvPr/>
        </p:nvSpPr>
        <p:spPr>
          <a:xfrm>
            <a:off x="8537119" y="2979753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" panose="02020603050405020304" pitchFamily="18" charset="0"/>
                <a:cs typeface="Times" panose="02020603050405020304" pitchFamily="18" charset="0"/>
              </a:rPr>
              <a:t>Tâches répétitives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AB4C8A-7D95-8D03-C172-90BF2E826F00}"/>
              </a:ext>
            </a:extLst>
          </p:cNvPr>
          <p:cNvSpPr/>
          <p:nvPr/>
        </p:nvSpPr>
        <p:spPr>
          <a:xfrm>
            <a:off x="6322537" y="4457158"/>
            <a:ext cx="1928207" cy="546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Times" panose="02020603050405020304" pitchFamily="18" charset="0"/>
                <a:cs typeface="Times" panose="02020603050405020304" pitchFamily="18" charset="0"/>
              </a:rPr>
              <a:t>Intérprétation</a:t>
            </a:r>
            <a:endParaRPr lang="fr-F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DDEB313-3057-3BFB-E1D4-6E44E0E70E51}"/>
              </a:ext>
            </a:extLst>
          </p:cNvPr>
          <p:cNvCxnSpPr>
            <a:cxnSpLocks/>
            <a:stCxn id="34" idx="2"/>
            <a:endCxn id="3" idx="0"/>
          </p:cNvCxnSpPr>
          <p:nvPr/>
        </p:nvCxnSpPr>
        <p:spPr>
          <a:xfrm>
            <a:off x="7286641" y="3768376"/>
            <a:ext cx="0" cy="688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844E1D-CDE3-70DB-83D4-F3C70C1BED55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20429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(4) : l’ère du Big Data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663723" y="1049612"/>
            <a:ext cx="673873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santé → nouvelle compréhension des mécanismes des maladies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 biomédicale axée sur les données massives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computationnelle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intégrative (de façon globalisée)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B29AD6E5-B139-2CBC-74BB-026000A6A472}"/>
              </a:ext>
            </a:extLst>
          </p:cNvPr>
          <p:cNvGrpSpPr/>
          <p:nvPr/>
        </p:nvGrpSpPr>
        <p:grpSpPr>
          <a:xfrm>
            <a:off x="7864551" y="3275631"/>
            <a:ext cx="2813064" cy="2327816"/>
            <a:chOff x="5571067" y="2012375"/>
            <a:chExt cx="3004694" cy="2903696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F39DCCA1-2811-B7FC-8D72-AFD1E0D71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67" y="2012375"/>
              <a:ext cx="3004694" cy="29036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Callout: Right Arrow 7">
              <a:extLst>
                <a:ext uri="{FF2B5EF4-FFF2-40B4-BE49-F238E27FC236}">
                  <a16:creationId xmlns:a16="http://schemas.microsoft.com/office/drawing/2014/main" id="{4471C79F-FAD5-6EF0-F83D-823061F8297C}"/>
                </a:ext>
              </a:extLst>
            </p:cNvPr>
            <p:cNvSpPr/>
            <p:nvPr/>
          </p:nvSpPr>
          <p:spPr>
            <a:xfrm rot="1285199">
              <a:off x="6064081" y="4010826"/>
              <a:ext cx="1199708" cy="447426"/>
            </a:xfrm>
            <a:prstGeom prst="rightArrowCallou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NGS</a:t>
              </a:r>
            </a:p>
          </p:txBody>
        </p:sp>
      </p:grpSp>
      <p:pic>
        <p:nvPicPr>
          <p:cNvPr id="28" name="Picture 9">
            <a:extLst>
              <a:ext uri="{FF2B5EF4-FFF2-40B4-BE49-F238E27FC236}">
                <a16:creationId xmlns:a16="http://schemas.microsoft.com/office/drawing/2014/main" id="{09E7C52A-C573-2982-77BE-D374ED1B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11874">
            <a:off x="9945098" y="2225094"/>
            <a:ext cx="1787311" cy="645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98107FA5-107A-5EBB-166E-1D272BF8D3D8}"/>
              </a:ext>
            </a:extLst>
          </p:cNvPr>
          <p:cNvSpPr txBox="1"/>
          <p:nvPr/>
        </p:nvSpPr>
        <p:spPr>
          <a:xfrm>
            <a:off x="6972185" y="5420146"/>
            <a:ext cx="370543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Marx, V. The big challenges of big data. </a:t>
            </a: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498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255–260 (2013). https://doi.org/10.1038/498255a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F02A435-B0E6-85BD-6154-D1305E0DB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10" y="969297"/>
            <a:ext cx="3958772" cy="39429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C32513-060B-BB4C-1C8F-552F74792290}"/>
              </a:ext>
            </a:extLst>
          </p:cNvPr>
          <p:cNvSpPr txBox="1"/>
          <p:nvPr/>
        </p:nvSpPr>
        <p:spPr>
          <a:xfrm>
            <a:off x="373969" y="5010436"/>
            <a:ext cx="4466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6"/>
              </a:rPr>
              <a:t>Graphique: Le Big Bang du Big Data | </a:t>
            </a:r>
            <a:r>
              <a:rPr lang="fr-FR" sz="1400" dirty="0" err="1">
                <a:hlinkClick r:id="rId6"/>
              </a:rPr>
              <a:t>Statista</a:t>
            </a:r>
            <a:endParaRPr lang="fr-FR" sz="14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8CEE69E-BC9B-1FDD-3402-E3980EB4F64C}"/>
              </a:ext>
            </a:extLst>
          </p:cNvPr>
          <p:cNvCxnSpPr>
            <a:cxnSpLocks/>
          </p:cNvCxnSpPr>
          <p:nvPr/>
        </p:nvCxnSpPr>
        <p:spPr>
          <a:xfrm flipV="1">
            <a:off x="484526" y="1692121"/>
            <a:ext cx="3600943" cy="2082495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2900F1-7EDC-CE31-1DD5-1A7031CEDC93}"/>
              </a:ext>
            </a:extLst>
          </p:cNvPr>
          <p:cNvSpPr/>
          <p:nvPr/>
        </p:nvSpPr>
        <p:spPr>
          <a:xfrm>
            <a:off x="709283" y="5739679"/>
            <a:ext cx="10857236" cy="75199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000" b="1" dirty="0">
                <a:solidFill>
                  <a:srgbClr val="000000"/>
                </a:solidFill>
                <a:latin typeface="Arial"/>
              </a:rPr>
              <a:t>Big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srgbClr val="000000"/>
                </a:solidFill>
                <a:latin typeface="Arial"/>
              </a:rPr>
              <a:t> « stockage, agencement et traitement de de données massives hétérogènes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651B4-B5B5-4F14-3BEC-A6FAC6E23ACD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0423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(5) : l’ère du Big Data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064964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Les caractéristiques des Big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volume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considérable et en augmentation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vitesse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données collectées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variété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données hétérogènes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valeur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quelle valeur ajoutée ?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pertinence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véracité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 fiabilité des données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6B59E9B-D74E-8F5A-3EDD-36BBC66E5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9" r="6132"/>
          <a:stretch/>
        </p:blipFill>
        <p:spPr>
          <a:xfrm>
            <a:off x="6095999" y="1013199"/>
            <a:ext cx="5003813" cy="455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98107FA5-107A-5EBB-166E-1D272BF8D3D8}"/>
              </a:ext>
            </a:extLst>
          </p:cNvPr>
          <p:cNvSpPr txBox="1"/>
          <p:nvPr/>
        </p:nvSpPr>
        <p:spPr>
          <a:xfrm>
            <a:off x="6850921" y="5671929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Marx, V. The big challenges of big data. </a:t>
            </a: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498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255–260 (2013). https://doi.org/10.1038/498255a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8211E-E778-F8B7-8DFE-C2EADC5C45C8}"/>
              </a:ext>
            </a:extLst>
          </p:cNvPr>
          <p:cNvSpPr/>
          <p:nvPr/>
        </p:nvSpPr>
        <p:spPr>
          <a:xfrm>
            <a:off x="662422" y="5908360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Domaine de la santé :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importance de la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vérac</a:t>
            </a:r>
            <a:r>
              <a:rPr lang="fr-FR" sz="2400" b="1" dirty="0" err="1">
                <a:solidFill>
                  <a:srgbClr val="000000"/>
                </a:solidFill>
                <a:latin typeface="Arial"/>
              </a:rPr>
              <a:t>ité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 des données +++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9DE48E-70C9-C125-836A-3D242C18AB04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300897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(5) : l’ère du Big Data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064964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Les caractéristiques des Big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volume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considérable et en augmentation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vitesse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données collectées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variété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données hétérogènes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valeur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quelle valeur ajoutée ?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pertinence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véracité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→  fiabilité des données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6B59E9B-D74E-8F5A-3EDD-36BBC66E5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9" r="6132"/>
          <a:stretch/>
        </p:blipFill>
        <p:spPr>
          <a:xfrm>
            <a:off x="6095999" y="1013199"/>
            <a:ext cx="5003813" cy="455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98107FA5-107A-5EBB-166E-1D272BF8D3D8}"/>
              </a:ext>
            </a:extLst>
          </p:cNvPr>
          <p:cNvSpPr txBox="1"/>
          <p:nvPr/>
        </p:nvSpPr>
        <p:spPr>
          <a:xfrm>
            <a:off x="6850921" y="5671929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Marx, V. The big challenges of big data. </a:t>
            </a: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498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255–260 (2013). https://doi.org/10.1038/498255a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8211E-E778-F8B7-8DFE-C2EADC5C45C8}"/>
              </a:ext>
            </a:extLst>
          </p:cNvPr>
          <p:cNvSpPr/>
          <p:nvPr/>
        </p:nvSpPr>
        <p:spPr>
          <a:xfrm>
            <a:off x="662422" y="5908360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Domaine de la santé :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importance de la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vérac</a:t>
            </a:r>
            <a:r>
              <a:rPr lang="fr-FR" sz="2400" b="1" dirty="0" err="1">
                <a:solidFill>
                  <a:srgbClr val="000000"/>
                </a:solidFill>
                <a:latin typeface="Arial"/>
              </a:rPr>
              <a:t>ité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 des données +++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A2DEB-4A3E-FE45-65A1-F5AC0E61C268}"/>
              </a:ext>
            </a:extLst>
          </p:cNvPr>
          <p:cNvSpPr/>
          <p:nvPr/>
        </p:nvSpPr>
        <p:spPr>
          <a:xfrm>
            <a:off x="3118585" y="4361073"/>
            <a:ext cx="2829827" cy="8566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Nettoyage et vérification des données</a:t>
            </a:r>
          </a:p>
        </p:txBody>
      </p:sp>
      <p:pic>
        <p:nvPicPr>
          <p:cNvPr id="4" name="Graphique 3" descr="Programmatrice avec un remplissage uni">
            <a:extLst>
              <a:ext uri="{FF2B5EF4-FFF2-40B4-BE49-F238E27FC236}">
                <a16:creationId xmlns:a16="http://schemas.microsoft.com/office/drawing/2014/main" id="{80DE6F7B-FD36-C968-0682-CB33CC177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6298" y="3342564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222420-1266-A84D-CB1A-98179F5E1F7E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149541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62422" y="14332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-FR" sz="2800" dirty="0"/>
              <a:t>Contexte (6) : Big data et outils de gestions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906925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652102-C2CE-62E9-509C-41EB5D42B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9" r="6132"/>
          <a:stretch/>
        </p:blipFill>
        <p:spPr>
          <a:xfrm>
            <a:off x="415600" y="762827"/>
            <a:ext cx="5003813" cy="455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7878A93-1B5E-B0A1-BD43-6E44D598C1FE}"/>
              </a:ext>
            </a:extLst>
          </p:cNvPr>
          <p:cNvSpPr txBox="1"/>
          <p:nvPr/>
        </p:nvSpPr>
        <p:spPr>
          <a:xfrm>
            <a:off x="535255" y="5369792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Marx, V. The big challenges of big data. </a:t>
            </a: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498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255–260 (2013). https://doi.org/10.1038/498255a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A8A488-0099-5DAF-2150-85AC345957CE}"/>
              </a:ext>
            </a:extLst>
          </p:cNvPr>
          <p:cNvSpPr/>
          <p:nvPr/>
        </p:nvSpPr>
        <p:spPr>
          <a:xfrm>
            <a:off x="1039528" y="711063"/>
            <a:ext cx="2258708" cy="21206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 descr="Retour avec un remplissage uni">
            <a:extLst>
              <a:ext uri="{FF2B5EF4-FFF2-40B4-BE49-F238E27FC236}">
                <a16:creationId xmlns:a16="http://schemas.microsoft.com/office/drawing/2014/main" id="{554E9C9C-D31C-C85D-70EE-D9704F07B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7211">
            <a:off x="3151637" y="556578"/>
            <a:ext cx="3149706" cy="187692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9B9EF6-7632-AF1E-B692-9B06A75166CA}"/>
              </a:ext>
            </a:extLst>
          </p:cNvPr>
          <p:cNvSpPr txBox="1"/>
          <p:nvPr/>
        </p:nvSpPr>
        <p:spPr>
          <a:xfrm>
            <a:off x="5808487" y="277139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/>
              <a:t>https://eds.aphp.fr/nos-services/recherche-innovation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1714766-A5D4-128D-3E63-2BFAEF6E3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821" y="1959077"/>
            <a:ext cx="5869579" cy="8169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E11072-4B04-6B94-D5C5-DB1F1EE6B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581" y="1051023"/>
            <a:ext cx="2844568" cy="7381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88E750-8D2D-447D-E302-C802A0BB2FDE}"/>
              </a:ext>
            </a:extLst>
          </p:cNvPr>
          <p:cNvSpPr/>
          <p:nvPr/>
        </p:nvSpPr>
        <p:spPr>
          <a:xfrm>
            <a:off x="662422" y="5908360"/>
            <a:ext cx="11161986" cy="6836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Arial"/>
              </a:rPr>
              <a:t>Domaine de la santé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rgbClr val="000000"/>
                </a:solidFill>
                <a:latin typeface="Arial"/>
              </a:rPr>
              <a:t>Principe FAIR et sécurité des informations médicales +++</a:t>
            </a:r>
          </a:p>
        </p:txBody>
      </p:sp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0A99C27-A7E9-4353-81CF-126D812B9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15" y="3640240"/>
            <a:ext cx="4191000" cy="1422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5367D6E-F95A-D413-B9D4-12AC3DFFA8B6}"/>
              </a:ext>
            </a:extLst>
          </p:cNvPr>
          <p:cNvSpPr txBox="1"/>
          <p:nvPr/>
        </p:nvSpPr>
        <p:spPr>
          <a:xfrm>
            <a:off x="6179880" y="516235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/>
              <a:t>https://fr.wikipedia.org/wiki/Fair_data#/media/Fichier:FAIR_data_principles.jpg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FD5D5-E784-375F-3EC8-2DA9A953F094}"/>
              </a:ext>
            </a:extLst>
          </p:cNvPr>
          <p:cNvSpPr/>
          <p:nvPr/>
        </p:nvSpPr>
        <p:spPr>
          <a:xfrm>
            <a:off x="9643730" y="6571704"/>
            <a:ext cx="2362876" cy="18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Alexandre Godmer</a:t>
            </a:r>
          </a:p>
        </p:txBody>
      </p:sp>
    </p:spTree>
    <p:extLst>
      <p:ext uri="{BB962C8B-B14F-4D97-AF65-F5344CB8AC3E}">
        <p14:creationId xmlns:p14="http://schemas.microsoft.com/office/powerpoint/2010/main" val="759591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2229</Words>
  <Application>Microsoft Office PowerPoint</Application>
  <PresentationFormat>Grand écran</PresentationFormat>
  <Paragraphs>357</Paragraphs>
  <Slides>32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47" baseType="lpstr">
      <vt:lpstr>-apple-system</vt:lpstr>
      <vt:lpstr>Aptos</vt:lpstr>
      <vt:lpstr>Aptos Display</vt:lpstr>
      <vt:lpstr>Arial</vt:lpstr>
      <vt:lpstr>BlinkMacSystemFont</vt:lpstr>
      <vt:lpstr>Calibri</vt:lpstr>
      <vt:lpstr>Calibri Light</vt:lpstr>
      <vt:lpstr>Cambria Math</vt:lpstr>
      <vt:lpstr>Courier New</vt:lpstr>
      <vt:lpstr>Roboto</vt:lpstr>
      <vt:lpstr>Times</vt:lpstr>
      <vt:lpstr>Times New Roman</vt:lpstr>
      <vt:lpstr>Wingdings</vt:lpstr>
      <vt:lpstr>Thème Office</vt:lpstr>
      <vt:lpstr>1_Thème Office</vt:lpstr>
      <vt:lpstr>Présentation PowerPoint</vt:lpstr>
      <vt:lpstr>Contexte (1) : l’intelligence artificielle pour tous ?</vt:lpstr>
      <vt:lpstr>Contexte (2) : mais en fait…</vt:lpstr>
      <vt:lpstr>Contexte (3) : pourquoi a-t-on besoin de l’intelligence artificielle ?</vt:lpstr>
      <vt:lpstr>Contexte (3) : pourquoi a-t-on besoin de l’intelligence artificielle ?</vt:lpstr>
      <vt:lpstr>Contexte (4) : l’ère du Big Data</vt:lpstr>
      <vt:lpstr>Contexte (5) : l’ère du Big Data</vt:lpstr>
      <vt:lpstr>Contexte (5) : l’ère du Big Data</vt:lpstr>
      <vt:lpstr>Contexte (6) : Big data et outils de gestions</vt:lpstr>
      <vt:lpstr>Contexte (7) : La santé numérique (e-santé, eHealth) :</vt:lpstr>
      <vt:lpstr>Présentation PowerPoint</vt:lpstr>
      <vt:lpstr>Quel(s) langage(s) de programmation ? (1) </vt:lpstr>
      <vt:lpstr>Quel(s) langage(s) de programmation ? (2)</vt:lpstr>
      <vt:lpstr>Quel(s) langage(s) de programmation ? (3)</vt:lpstr>
      <vt:lpstr>Quel(s) langage(s) de programmation ? (4)</vt:lpstr>
      <vt:lpstr>L’intelligence artificielle (IA) en 3 définitions</vt:lpstr>
      <vt:lpstr>IA et ordinateur</vt:lpstr>
      <vt:lpstr>Algorithme</vt:lpstr>
      <vt:lpstr>ML, quelques concepts</vt:lpstr>
      <vt:lpstr>ML, quelques concepts</vt:lpstr>
      <vt:lpstr>Exemple simple : ML et microbiologie (1)</vt:lpstr>
      <vt:lpstr>Exemple simple : ML et bactériologie (2)</vt:lpstr>
      <vt:lpstr>Exemple simple : ML et bactériologie (2)</vt:lpstr>
      <vt:lpstr>Exemple simple : ML et bactériologie (2)</vt:lpstr>
      <vt:lpstr>Exemple simple : ML et bactériologie (2)</vt:lpstr>
      <vt:lpstr>Bon ou mauvais modèle ?</vt:lpstr>
      <vt:lpstr>Workflow pour créer un modèle de ML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godmer</dc:creator>
  <cp:lastModifiedBy>alexandre godmer</cp:lastModifiedBy>
  <cp:revision>1</cp:revision>
  <dcterms:created xsi:type="dcterms:W3CDTF">2024-05-29T06:45:23Z</dcterms:created>
  <dcterms:modified xsi:type="dcterms:W3CDTF">2024-05-29T06:52:22Z</dcterms:modified>
</cp:coreProperties>
</file>